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70" r:id="rId4"/>
    <p:sldId id="266" r:id="rId5"/>
    <p:sldId id="272" r:id="rId6"/>
    <p:sldId id="277" r:id="rId7"/>
    <p:sldId id="278" r:id="rId8"/>
    <p:sldId id="279" r:id="rId9"/>
    <p:sldId id="274" r:id="rId10"/>
    <p:sldId id="258" r:id="rId11"/>
    <p:sldId id="280" r:id="rId12"/>
    <p:sldId id="281" r:id="rId13"/>
    <p:sldId id="282" r:id="rId14"/>
    <p:sldId id="262" r:id="rId15"/>
    <p:sldId id="285" r:id="rId16"/>
    <p:sldId id="268" r:id="rId17"/>
    <p:sldId id="275" r:id="rId18"/>
    <p:sldId id="263" r:id="rId19"/>
    <p:sldId id="284" r:id="rId20"/>
    <p:sldId id="264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312">
          <p15:clr>
            <a:srgbClr val="A4A3A4"/>
          </p15:clr>
        </p15:guide>
        <p15:guide id="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ederike Petzschner" initials="" lastIdx="9" clrIdx="0"/>
  <p:cmAuthor id="1" name="Gina Paolini" initials="GP" lastIdx="1" clrIdx="1">
    <p:extLst/>
  </p:cmAuthor>
  <p:cmAuthor id="2" name="Gina Paolini" initials="GP [2]" lastIdx="1" clrIdx="2">
    <p:extLst/>
  </p:cmAuthor>
  <p:cmAuthor id="3" name="Gina Paolini" initials="GP [3]" lastIdx="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41414"/>
    <a:srgbClr val="FF00FF"/>
    <a:srgbClr val="00CCFF"/>
    <a:srgbClr val="33FF00"/>
    <a:srgbClr val="FEC30D"/>
    <a:srgbClr val="FE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0"/>
    <p:restoredTop sz="94505"/>
  </p:normalViewPr>
  <p:slideViewPr>
    <p:cSldViewPr snapToGrid="0" snapToObjects="1">
      <p:cViewPr>
        <p:scale>
          <a:sx n="84" d="100"/>
          <a:sy n="84" d="100"/>
        </p:scale>
        <p:origin x="1160" y="952"/>
      </p:cViewPr>
      <p:guideLst>
        <p:guide orient="horz" pos="2160"/>
        <p:guide pos="2880"/>
        <p:guide orient="horz" pos="4312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426CE-A583-494C-90A4-750FE4646789}" type="datetimeFigureOut">
              <a:rPr lang="de-DE" smtClean="0"/>
              <a:t>18.04.16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646C7-3701-B745-B214-006EDC2E71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42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Bessere </a:t>
            </a:r>
            <a:r>
              <a:rPr lang="de-DE" dirty="0" err="1" smtClean="0"/>
              <a:t>visualisierung</a:t>
            </a:r>
            <a:r>
              <a:rPr lang="de-DE" dirty="0" smtClean="0"/>
              <a:t> </a:t>
            </a:r>
            <a:r>
              <a:rPr lang="de-DE" dirty="0" err="1" smtClean="0"/>
              <a:t>waere</a:t>
            </a:r>
            <a:r>
              <a:rPr lang="de-DE" dirty="0" smtClean="0"/>
              <a:t> hier gut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646C7-3701-B745-B214-006EDC2E71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4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Bessere </a:t>
            </a:r>
            <a:r>
              <a:rPr lang="de-DE" dirty="0" err="1" smtClean="0"/>
              <a:t>visualisierung</a:t>
            </a:r>
            <a:r>
              <a:rPr lang="de-DE" dirty="0" smtClean="0"/>
              <a:t> </a:t>
            </a:r>
            <a:r>
              <a:rPr lang="de-DE" dirty="0" err="1" smtClean="0"/>
              <a:t>waere</a:t>
            </a:r>
            <a:r>
              <a:rPr lang="de-DE" dirty="0" smtClean="0"/>
              <a:t> hier gut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646C7-3701-B745-B214-006EDC2E71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49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Bessere </a:t>
            </a:r>
            <a:r>
              <a:rPr lang="de-DE" dirty="0" err="1" smtClean="0"/>
              <a:t>visualisierung</a:t>
            </a:r>
            <a:r>
              <a:rPr lang="de-DE" dirty="0" smtClean="0"/>
              <a:t> </a:t>
            </a:r>
            <a:r>
              <a:rPr lang="de-DE" dirty="0" err="1" smtClean="0"/>
              <a:t>waere</a:t>
            </a:r>
            <a:r>
              <a:rPr lang="de-DE" dirty="0" smtClean="0"/>
              <a:t> hier gut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646C7-3701-B745-B214-006EDC2E71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49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Bessere </a:t>
            </a:r>
            <a:r>
              <a:rPr lang="de-DE" dirty="0" err="1" smtClean="0"/>
              <a:t>visualisierung</a:t>
            </a:r>
            <a:r>
              <a:rPr lang="de-DE" dirty="0" smtClean="0"/>
              <a:t> </a:t>
            </a:r>
            <a:r>
              <a:rPr lang="de-DE" dirty="0" err="1" smtClean="0"/>
              <a:t>waere</a:t>
            </a:r>
            <a:r>
              <a:rPr lang="de-DE" dirty="0" smtClean="0"/>
              <a:t> hier gut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646C7-3701-B745-B214-006EDC2E71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49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Bessere </a:t>
            </a:r>
            <a:r>
              <a:rPr lang="de-DE" dirty="0" err="1" smtClean="0"/>
              <a:t>visualisierung</a:t>
            </a:r>
            <a:r>
              <a:rPr lang="de-DE" dirty="0" smtClean="0"/>
              <a:t> </a:t>
            </a:r>
            <a:r>
              <a:rPr lang="de-DE" dirty="0" err="1" smtClean="0"/>
              <a:t>waere</a:t>
            </a:r>
            <a:r>
              <a:rPr lang="de-DE" dirty="0" smtClean="0"/>
              <a:t> hier gut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646C7-3701-B745-B214-006EDC2E71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4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670" y="-38486"/>
            <a:ext cx="2661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Instruktion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2" y="727523"/>
            <a:ext cx="8712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Oswald Regular"/>
                <a:cs typeface="Oswald Regular"/>
              </a:rPr>
              <a:t>Willkommen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im</a:t>
            </a:r>
            <a:r>
              <a:rPr lang="en-US" sz="2000" dirty="0" smtClean="0">
                <a:latin typeface="Oswald Regular"/>
                <a:cs typeface="Oswald Regular"/>
              </a:rPr>
              <a:t> TNU Casino. In </a:t>
            </a:r>
            <a:r>
              <a:rPr lang="en-US" sz="2000" dirty="0" err="1" smtClean="0">
                <a:latin typeface="Oswald Regular"/>
                <a:cs typeface="Oswald Regular"/>
              </a:rPr>
              <a:t>diesem</a:t>
            </a:r>
            <a:r>
              <a:rPr lang="en-US" sz="2000" dirty="0" smtClean="0">
                <a:latin typeface="Oswald Regular"/>
                <a:cs typeface="Oswald Regular"/>
              </a:rPr>
              <a:t> Experiment </a:t>
            </a:r>
            <a:r>
              <a:rPr lang="en-US" sz="2000" dirty="0" err="1" smtClean="0">
                <a:latin typeface="Oswald Regular"/>
                <a:cs typeface="Oswald Regular"/>
              </a:rPr>
              <a:t>werden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an </a:t>
            </a:r>
            <a:r>
              <a:rPr lang="en-US" sz="2000" dirty="0" err="1" smtClean="0">
                <a:latin typeface="Oswald Regular"/>
                <a:cs typeface="Oswald Regular"/>
              </a:rPr>
              <a:t>verschiedenen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Spielautomaten</a:t>
            </a:r>
            <a:r>
              <a:rPr lang="en-US" sz="2000" dirty="0" smtClean="0">
                <a:latin typeface="Oswald Regular"/>
                <a:cs typeface="Oswald Regular"/>
              </a:rPr>
              <a:t> in </a:t>
            </a:r>
            <a:r>
              <a:rPr lang="en-US" sz="2000" dirty="0" err="1" smtClean="0">
                <a:latin typeface="Oswald Regular"/>
                <a:cs typeface="Oswald Regular"/>
              </a:rPr>
              <a:t>einem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virtuellen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Kasino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spielen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87114" y="5896186"/>
            <a:ext cx="2829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Viel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Glück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!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4912" y="1648869"/>
            <a:ext cx="87123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swald Regular"/>
                <a:cs typeface="Oswald Regular"/>
              </a:rPr>
              <a:t>Um den </a:t>
            </a:r>
            <a:r>
              <a:rPr lang="en-US" sz="2000" dirty="0" err="1" smtClean="0">
                <a:latin typeface="Oswald Regular"/>
                <a:cs typeface="Oswald Regular"/>
              </a:rPr>
              <a:t>Spielautomaten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zu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bedienen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verwenden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die </a:t>
            </a:r>
            <a:r>
              <a:rPr lang="en-US" sz="2000" i="1" dirty="0" smtClean="0">
                <a:latin typeface="Oswald Regular"/>
                <a:cs typeface="Oswald Regular"/>
              </a:rPr>
              <a:t>Response Box</a:t>
            </a:r>
            <a:r>
              <a:rPr lang="en-US" sz="2000" dirty="0" smtClean="0">
                <a:latin typeface="Oswald Regular"/>
                <a:cs typeface="Oswald Regular"/>
              </a:rPr>
              <a:t>.</a:t>
            </a:r>
          </a:p>
          <a:p>
            <a:endParaRPr lang="en-US" sz="2000" dirty="0">
              <a:latin typeface="Oswald Regular"/>
              <a:cs typeface="Oswald Regular"/>
            </a:endParaRPr>
          </a:p>
          <a:p>
            <a:endParaRPr lang="en-US" sz="2000" dirty="0" smtClean="0">
              <a:latin typeface="Oswald Regular"/>
              <a:cs typeface="Oswald Regular"/>
            </a:endParaRPr>
          </a:p>
          <a:p>
            <a:endParaRPr lang="en-US" sz="2000" dirty="0">
              <a:latin typeface="Oswald Regular"/>
              <a:cs typeface="Oswald Regular"/>
            </a:endParaRPr>
          </a:p>
          <a:p>
            <a:endParaRPr lang="en-US" sz="2000" dirty="0" smtClean="0">
              <a:latin typeface="Oswald Regular"/>
              <a:cs typeface="Oswald Regular"/>
            </a:endParaRPr>
          </a:p>
          <a:p>
            <a:endParaRPr lang="en-US" sz="2000" dirty="0">
              <a:latin typeface="Oswald Regular"/>
              <a:cs typeface="Oswald Regular"/>
            </a:endParaRPr>
          </a:p>
          <a:p>
            <a:endParaRPr lang="en-US" sz="2000" dirty="0" smtClean="0">
              <a:latin typeface="Oswald Regular"/>
              <a:cs typeface="Oswald Regular"/>
            </a:endParaRPr>
          </a:p>
          <a:p>
            <a:endParaRPr lang="en-US" sz="2000" dirty="0">
              <a:latin typeface="Oswald Regular"/>
              <a:cs typeface="Oswald Regular"/>
            </a:endParaRPr>
          </a:p>
          <a:p>
            <a:endParaRPr lang="en-US" sz="2000" dirty="0" smtClean="0">
              <a:latin typeface="Oswald Regular"/>
              <a:cs typeface="Oswald Regular"/>
            </a:endParaRPr>
          </a:p>
          <a:p>
            <a:endParaRPr lang="en-US" sz="2000" dirty="0" smtClean="0">
              <a:latin typeface="Oswald Regular"/>
              <a:cs typeface="Oswald Regular"/>
            </a:endParaRPr>
          </a:p>
          <a:p>
            <a:endParaRPr lang="en-US" sz="2000" dirty="0">
              <a:latin typeface="Oswald Regular"/>
              <a:cs typeface="Oswald Regular"/>
            </a:endParaRPr>
          </a:p>
          <a:p>
            <a:r>
              <a:rPr lang="en-US" sz="2000" dirty="0" err="1" smtClean="0">
                <a:latin typeface="Oswald Regular"/>
                <a:cs typeface="Oswald Regular"/>
              </a:rPr>
              <a:t>Bitte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verwenden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ausschliesslich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Ihre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Daumen</a:t>
            </a:r>
            <a:r>
              <a:rPr lang="en-US" sz="2000" dirty="0" smtClean="0">
                <a:latin typeface="Oswald Regular"/>
                <a:cs typeface="Oswald Regular"/>
              </a:rPr>
              <a:t>, um </a:t>
            </a:r>
            <a:r>
              <a:rPr lang="en-US" sz="2000" dirty="0" err="1" smtClean="0">
                <a:latin typeface="Oswald Regular"/>
                <a:cs typeface="Oswald Regular"/>
              </a:rPr>
              <a:t>Ihre</a:t>
            </a:r>
            <a:r>
              <a:rPr lang="en-US" sz="2000" dirty="0" smtClean="0">
                <a:latin typeface="Oswald Regular"/>
                <a:cs typeface="Oswald Regular"/>
              </a:rPr>
              <a:t> Wahl </a:t>
            </a:r>
            <a:r>
              <a:rPr lang="en-US" sz="2000" dirty="0" err="1" smtClean="0">
                <a:latin typeface="Oswald Regular"/>
                <a:cs typeface="Oswald Regular"/>
              </a:rPr>
              <a:t>zu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treffen</a:t>
            </a:r>
            <a:r>
              <a:rPr lang="en-US" sz="2000" dirty="0" smtClean="0">
                <a:latin typeface="Oswald Regular"/>
                <a:cs typeface="Oswald Regular"/>
              </a:rPr>
              <a:t>.</a:t>
            </a:r>
          </a:p>
          <a:p>
            <a:r>
              <a:rPr lang="en-US" sz="2000" dirty="0" err="1" smtClean="0">
                <a:latin typeface="Oswald Regular"/>
                <a:cs typeface="Oswald Regular"/>
              </a:rPr>
              <a:t>Drücken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nun 4, um </a:t>
            </a:r>
            <a:r>
              <a:rPr lang="en-US" sz="2000" dirty="0" err="1" smtClean="0">
                <a:latin typeface="Oswald Regular"/>
                <a:cs typeface="Oswald Regular"/>
              </a:rPr>
              <a:t>zur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nächsten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Seite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zu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gelangen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  <a:r>
              <a:rPr lang="en-US" sz="2000" dirty="0" err="1" smtClean="0">
                <a:solidFill>
                  <a:srgbClr val="FFFFFF"/>
                </a:solidFill>
                <a:latin typeface="Oswald Regular"/>
                <a:cs typeface="Oswald Regular"/>
              </a:rPr>
              <a:t>Wenn</a:t>
            </a:r>
            <a:r>
              <a:rPr lang="en-US" sz="2000" dirty="0" smtClean="0">
                <a:solidFill>
                  <a:srgbClr val="FFFFFF"/>
                </a:solidFill>
                <a:latin typeface="Oswald Regular"/>
                <a:cs typeface="Oswald Regula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swald Regular"/>
                <a:cs typeface="Oswald Regular"/>
              </a:rPr>
              <a:t>Sie</a:t>
            </a:r>
            <a:r>
              <a:rPr lang="en-US" sz="2000" dirty="0">
                <a:solidFill>
                  <a:srgbClr val="FFFFFF"/>
                </a:solidFill>
                <a:latin typeface="Oswald Regular"/>
                <a:cs typeface="Oswald Regula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swald Regular"/>
                <a:cs typeface="Oswald Regular"/>
              </a:rPr>
              <a:t>zu</a:t>
            </a:r>
            <a:r>
              <a:rPr lang="en-US" sz="2000" dirty="0">
                <a:solidFill>
                  <a:srgbClr val="FFFFFF"/>
                </a:solidFill>
                <a:latin typeface="Oswald Regular"/>
                <a:cs typeface="Oswald Regula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swald Regular"/>
                <a:cs typeface="Oswald Regular"/>
              </a:rPr>
              <a:t>einer</a:t>
            </a:r>
            <a:r>
              <a:rPr lang="en-US" sz="2000" dirty="0">
                <a:solidFill>
                  <a:srgbClr val="FFFFFF"/>
                </a:solidFill>
                <a:latin typeface="Oswald Regular"/>
                <a:cs typeface="Oswald Regula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swald Regular"/>
                <a:cs typeface="Oswald Regular"/>
              </a:rPr>
              <a:t>vorherigen</a:t>
            </a:r>
            <a:r>
              <a:rPr lang="en-US" sz="2000" dirty="0">
                <a:solidFill>
                  <a:srgbClr val="FFFFFF"/>
                </a:solidFill>
                <a:latin typeface="Oswald Regular"/>
                <a:cs typeface="Oswald Regula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swald Regular"/>
                <a:cs typeface="Oswald Regular"/>
              </a:rPr>
              <a:t>Seite</a:t>
            </a:r>
            <a:r>
              <a:rPr lang="en-US" sz="2000" dirty="0">
                <a:solidFill>
                  <a:srgbClr val="FFFFFF"/>
                </a:solidFill>
                <a:latin typeface="Oswald Regular"/>
                <a:cs typeface="Oswald Regula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swald Regular"/>
                <a:cs typeface="Oswald Regular"/>
              </a:rPr>
              <a:t>zurück</a:t>
            </a:r>
            <a:r>
              <a:rPr lang="en-US" sz="2000" dirty="0">
                <a:solidFill>
                  <a:srgbClr val="FFFFFF"/>
                </a:solidFill>
                <a:latin typeface="Oswald Regular"/>
                <a:cs typeface="Oswald Regula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swald Regular"/>
                <a:cs typeface="Oswald Regular"/>
              </a:rPr>
              <a:t>blättern</a:t>
            </a:r>
            <a:r>
              <a:rPr lang="en-US" sz="2000" dirty="0">
                <a:solidFill>
                  <a:srgbClr val="FFFFFF"/>
                </a:solidFill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Oswald Regular"/>
                <a:cs typeface="Oswald Regular"/>
              </a:rPr>
              <a:t>wollen</a:t>
            </a:r>
            <a:r>
              <a:rPr lang="en-US" sz="2000" dirty="0" smtClean="0">
                <a:solidFill>
                  <a:srgbClr val="FFFFFF"/>
                </a:solidFill>
                <a:latin typeface="Oswald Regular"/>
                <a:cs typeface="Oswald Regular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Oswald Regular"/>
                <a:cs typeface="Oswald Regular"/>
              </a:rPr>
              <a:t>drücken</a:t>
            </a:r>
            <a:r>
              <a:rPr lang="en-US" sz="2000" dirty="0">
                <a:solidFill>
                  <a:srgbClr val="FFFFFF"/>
                </a:solidFill>
                <a:latin typeface="Oswald Regular"/>
                <a:cs typeface="Oswald Regula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swald Regular"/>
                <a:cs typeface="Oswald Regular"/>
              </a:rPr>
              <a:t>Sie</a:t>
            </a:r>
            <a:r>
              <a:rPr lang="en-US" sz="2000" dirty="0">
                <a:solidFill>
                  <a:srgbClr val="FFFFFF"/>
                </a:solidFill>
                <a:latin typeface="Oswald Regular"/>
                <a:cs typeface="Oswald Regular"/>
              </a:rPr>
              <a:t> Knopf 1.</a:t>
            </a:r>
          </a:p>
          <a:p>
            <a:endParaRPr lang="en-US" sz="2000" dirty="0" smtClean="0">
              <a:latin typeface="Oswald Regular"/>
              <a:cs typeface="Oswald Regular"/>
            </a:endParaRPr>
          </a:p>
          <a:p>
            <a:endParaRPr lang="en-US" sz="2000" dirty="0">
              <a:latin typeface="Oswald Regular"/>
              <a:cs typeface="Oswald Regular"/>
            </a:endParaRPr>
          </a:p>
          <a:p>
            <a:endParaRPr lang="en-US" sz="2000" dirty="0" smtClean="0">
              <a:latin typeface="Oswald Regular"/>
              <a:cs typeface="Oswald Regular"/>
            </a:endParaRPr>
          </a:p>
          <a:p>
            <a:endParaRPr lang="en-US" sz="2000" dirty="0" smtClean="0">
              <a:latin typeface="Oswald Regular"/>
              <a:cs typeface="Oswald Regular"/>
            </a:endParaRPr>
          </a:p>
        </p:txBody>
      </p:sp>
      <p:pic>
        <p:nvPicPr>
          <p:cNvPr id="23" name="Picture 22" descr="response_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27" y="2339424"/>
            <a:ext cx="3242408" cy="2005613"/>
          </a:xfrm>
          <a:prstGeom prst="rect">
            <a:avLst/>
          </a:prstGeom>
        </p:spPr>
      </p:pic>
      <p:pic>
        <p:nvPicPr>
          <p:cNvPr id="2" name="Picture 1" descr="thumbs_right.png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713" y="3718462"/>
            <a:ext cx="951637" cy="935189"/>
          </a:xfrm>
          <a:prstGeom prst="rect">
            <a:avLst/>
          </a:prstGeom>
        </p:spPr>
      </p:pic>
      <p:pic>
        <p:nvPicPr>
          <p:cNvPr id="3" name="Picture 2" descr="thumbs_left.png"/>
          <p:cNvPicPr>
            <a:picLocks noChangeAspect="1"/>
          </p:cNvPicPr>
          <p:nvPr/>
        </p:nvPicPr>
        <p:blipFill>
          <a:blip r:embed="rId4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84" y="3717652"/>
            <a:ext cx="954813" cy="9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670" y="-38486"/>
            <a:ext cx="3326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>
                <a:solidFill>
                  <a:srgbClr val="FEC30D"/>
                </a:solidFill>
                <a:latin typeface="Lobster 1.4"/>
                <a:cs typeface="Lobster 1.4"/>
              </a:rPr>
              <a:t>2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: Slots 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1" y="730955"/>
            <a:ext cx="854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swald Regular"/>
                <a:cs typeface="Oswald Regular"/>
              </a:rPr>
              <a:t>NACH </a:t>
            </a:r>
            <a:r>
              <a:rPr lang="en-US" sz="2000" dirty="0" err="1" smtClean="0">
                <a:latin typeface="Oswald Regular"/>
                <a:cs typeface="Oswald Regular"/>
              </a:rPr>
              <a:t>dem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smtClean="0">
                <a:solidFill>
                  <a:srgbClr val="FEC30D"/>
                </a:solidFill>
                <a:latin typeface="Lobster 1.4"/>
                <a:cs typeface="Lobster 1.4"/>
              </a:rPr>
              <a:t>Guess Game </a:t>
            </a:r>
            <a:r>
              <a:rPr lang="en-US" sz="2000" dirty="0" err="1" smtClean="0">
                <a:latin typeface="Oswald Regular"/>
                <a:cs typeface="Oswald Regular"/>
              </a:rPr>
              <a:t>spielen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anschliessend</a:t>
            </a:r>
            <a:r>
              <a:rPr lang="en-US" sz="2000" dirty="0" smtClean="0">
                <a:latin typeface="Oswald Regular"/>
                <a:cs typeface="Oswald Regular"/>
              </a:rPr>
              <a:t> am </a:t>
            </a:r>
            <a:r>
              <a:rPr lang="en-US" sz="2000" dirty="0" err="1" smtClean="0">
                <a:latin typeface="Oswald Regular"/>
                <a:cs typeface="Oswald Regular"/>
              </a:rPr>
              <a:t>eigentlichen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Spielautomaten</a:t>
            </a:r>
            <a:r>
              <a:rPr lang="en-US" sz="2000" dirty="0" smtClean="0">
                <a:latin typeface="Oswald Regular"/>
                <a:cs typeface="Oswald Regular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81" y="1500396"/>
            <a:ext cx="6405120" cy="4003200"/>
          </a:xfrm>
          <a:prstGeom prst="rect">
            <a:avLst/>
          </a:prstGeom>
        </p:spPr>
      </p:pic>
      <p:pic>
        <p:nvPicPr>
          <p:cNvPr id="7" name="Picture 6" descr="Screen Shot 2016-03-07 at 13.25.4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0" r="24183" b="35181"/>
          <a:stretch/>
        </p:blipFill>
        <p:spPr>
          <a:xfrm>
            <a:off x="3105849" y="1500396"/>
            <a:ext cx="3257210" cy="259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89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70" y="1339423"/>
            <a:ext cx="6405120" cy="4003200"/>
          </a:xfrm>
          <a:prstGeom prst="rect">
            <a:avLst/>
          </a:prstGeom>
        </p:spPr>
      </p:pic>
      <p:pic>
        <p:nvPicPr>
          <p:cNvPr id="14" name="Picture 13" descr="Screen Shot 2016-03-07 at 13.25.4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0" r="24183" b="35181"/>
          <a:stretch/>
        </p:blipFill>
        <p:spPr>
          <a:xfrm>
            <a:off x="2959138" y="1339423"/>
            <a:ext cx="3257210" cy="25940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670" y="-38486"/>
            <a:ext cx="3326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>
                <a:solidFill>
                  <a:srgbClr val="FEC30D"/>
                </a:solidFill>
                <a:latin typeface="Lobster 1.4"/>
                <a:cs typeface="Lobster 1.4"/>
              </a:rPr>
              <a:t>2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: Slots 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1" y="631537"/>
            <a:ext cx="854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wählen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zunächst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Ihren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Wetteinsatz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</a:p>
          <a:p>
            <a:r>
              <a:rPr lang="en-US" sz="2000" dirty="0" err="1" smtClean="0">
                <a:latin typeface="Oswald Regular"/>
                <a:cs typeface="Oswald Regular"/>
              </a:rPr>
              <a:t>Mit</a:t>
            </a:r>
            <a:r>
              <a:rPr lang="en-US" sz="2000" dirty="0" smtClean="0">
                <a:latin typeface="Oswald Regular"/>
                <a:cs typeface="Oswald Regular"/>
              </a:rPr>
              <a:t> Knopf 1 </a:t>
            </a:r>
            <a:r>
              <a:rPr lang="en-US" sz="2000" dirty="0" err="1" smtClean="0">
                <a:latin typeface="Oswald Regular"/>
                <a:cs typeface="Oswald Regular"/>
              </a:rPr>
              <a:t>erhöhen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den </a:t>
            </a:r>
            <a:r>
              <a:rPr lang="en-US" sz="2000" dirty="0" err="1" smtClean="0">
                <a:latin typeface="Oswald Regular"/>
                <a:cs typeface="Oswald Regular"/>
              </a:rPr>
              <a:t>Einsatz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mit</a:t>
            </a:r>
            <a:r>
              <a:rPr lang="en-US" sz="2000" dirty="0" smtClean="0">
                <a:latin typeface="Oswald Regular"/>
                <a:cs typeface="Oswald Regular"/>
              </a:rPr>
              <a:t> Knopf 2 </a:t>
            </a:r>
            <a:r>
              <a:rPr lang="en-US" sz="2000" dirty="0" err="1" smtClean="0">
                <a:latin typeface="Oswald Regular"/>
                <a:cs typeface="Oswald Regular"/>
              </a:rPr>
              <a:t>verringern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ihn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</a:p>
        </p:txBody>
      </p:sp>
      <p:pic>
        <p:nvPicPr>
          <p:cNvPr id="3" name="Picture 2" descr="response_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27" y="4707882"/>
            <a:ext cx="3242408" cy="20056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3837" y="5265756"/>
            <a:ext cx="221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8000"/>
                </a:solidFill>
                <a:latin typeface="Oswald Bold"/>
                <a:cs typeface="Oswald Bold"/>
              </a:rPr>
              <a:t>Einsatz</a:t>
            </a:r>
            <a:r>
              <a:rPr lang="en-US" sz="2400" dirty="0" smtClean="0">
                <a:solidFill>
                  <a:srgbClr val="FF8000"/>
                </a:solidFill>
                <a:latin typeface="Oswald Bold"/>
                <a:cs typeface="Oswald Bold"/>
              </a:rPr>
              <a:t> </a:t>
            </a:r>
            <a:r>
              <a:rPr lang="en-US" sz="2400" dirty="0" err="1" smtClean="0">
                <a:solidFill>
                  <a:srgbClr val="FF8000"/>
                </a:solidFill>
                <a:latin typeface="Oswald Bold"/>
                <a:cs typeface="Oswald Bold"/>
              </a:rPr>
              <a:t>erhöhen</a:t>
            </a:r>
            <a:endParaRPr lang="en-US" sz="2400" dirty="0">
              <a:solidFill>
                <a:srgbClr val="FF8000"/>
              </a:solidFill>
              <a:latin typeface="Oswald Bold"/>
              <a:cs typeface="Oswald Bold"/>
            </a:endParaRPr>
          </a:p>
        </p:txBody>
      </p:sp>
      <p:cxnSp>
        <p:nvCxnSpPr>
          <p:cNvPr id="27" name="Straight Arrow Connector 26"/>
          <p:cNvCxnSpPr>
            <a:endCxn id="29" idx="2"/>
          </p:cNvCxnSpPr>
          <p:nvPr/>
        </p:nvCxnSpPr>
        <p:spPr>
          <a:xfrm>
            <a:off x="2040257" y="5627772"/>
            <a:ext cx="1552443" cy="96972"/>
          </a:xfrm>
          <a:prstGeom prst="straightConnector1">
            <a:avLst/>
          </a:prstGeom>
          <a:ln w="38100" cmpd="sng">
            <a:solidFill>
              <a:srgbClr val="FF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592700" y="5561246"/>
            <a:ext cx="358372" cy="326996"/>
          </a:xfrm>
          <a:prstGeom prst="ellipse">
            <a:avLst/>
          </a:prstGeom>
          <a:noFill/>
          <a:ln w="38100" cmpd="sng">
            <a:solidFill>
              <a:srgbClr val="FF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41760" y="5212740"/>
            <a:ext cx="326070" cy="362016"/>
          </a:xfrm>
          <a:prstGeom prst="ellipse">
            <a:avLst/>
          </a:prstGeom>
          <a:noFill/>
          <a:ln w="38100" cmpd="sng">
            <a:solidFill>
              <a:srgbClr val="33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782842" y="4874464"/>
            <a:ext cx="3505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33FF00"/>
                </a:solidFill>
                <a:latin typeface="Oswald Bold"/>
                <a:cs typeface="Oswald Bold"/>
              </a:rPr>
              <a:t>Einsatz</a:t>
            </a:r>
            <a:r>
              <a:rPr lang="en-US" sz="2400" dirty="0" smtClean="0">
                <a:solidFill>
                  <a:srgbClr val="33FF00"/>
                </a:solidFill>
                <a:latin typeface="Oswald Bold"/>
                <a:cs typeface="Oswald Bold"/>
              </a:rPr>
              <a:t> </a:t>
            </a:r>
          </a:p>
          <a:p>
            <a:r>
              <a:rPr lang="en-US" sz="2400" dirty="0" err="1" smtClean="0">
                <a:solidFill>
                  <a:srgbClr val="33FF00"/>
                </a:solidFill>
                <a:latin typeface="Oswald Bold"/>
                <a:cs typeface="Oswald Bold"/>
              </a:rPr>
              <a:t>verringern</a:t>
            </a:r>
            <a:endParaRPr lang="en-US" sz="2400" dirty="0" smtClean="0">
              <a:solidFill>
                <a:srgbClr val="33FF00"/>
              </a:solidFill>
              <a:latin typeface="Oswald Bold"/>
              <a:cs typeface="Oswald Bold"/>
            </a:endParaRPr>
          </a:p>
        </p:txBody>
      </p:sp>
      <p:cxnSp>
        <p:nvCxnSpPr>
          <p:cNvPr id="34" name="Straight Arrow Connector 33"/>
          <p:cNvCxnSpPr>
            <a:stCxn id="31" idx="1"/>
            <a:endCxn id="30" idx="7"/>
          </p:cNvCxnSpPr>
          <p:nvPr/>
        </p:nvCxnSpPr>
        <p:spPr>
          <a:xfrm flipH="1" flipV="1">
            <a:off x="4520078" y="5265756"/>
            <a:ext cx="2262764" cy="24207"/>
          </a:xfrm>
          <a:prstGeom prst="straightConnector1">
            <a:avLst/>
          </a:prstGeom>
          <a:ln>
            <a:solidFill>
              <a:srgbClr val="33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91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54" y="1340701"/>
            <a:ext cx="5870673" cy="36691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670" y="-38486"/>
            <a:ext cx="3326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>
                <a:solidFill>
                  <a:srgbClr val="FEC30D"/>
                </a:solidFill>
                <a:latin typeface="Lobster 1.4"/>
                <a:cs typeface="Lobster 1.4"/>
              </a:rPr>
              <a:t>2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: Slots 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1" y="730955"/>
            <a:ext cx="854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Oswald Regular"/>
                <a:cs typeface="Oswald Regular"/>
              </a:rPr>
              <a:t>Wenn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Sie</a:t>
            </a:r>
            <a:r>
              <a:rPr lang="en-US" sz="2000" dirty="0">
                <a:latin typeface="Oswald Regular"/>
                <a:cs typeface="Oswald Regular"/>
              </a:rPr>
              <a:t> Spin (Knopf 4) </a:t>
            </a:r>
            <a:r>
              <a:rPr lang="en-US" sz="2000" dirty="0" err="1">
                <a:latin typeface="Oswald Regular"/>
                <a:cs typeface="Oswald Regular"/>
              </a:rPr>
              <a:t>drücken</a:t>
            </a:r>
            <a:r>
              <a:rPr lang="en-US" sz="2000" dirty="0">
                <a:latin typeface="Oswald Regular"/>
                <a:cs typeface="Oswald Regular"/>
              </a:rPr>
              <a:t>, </a:t>
            </a:r>
            <a:r>
              <a:rPr lang="en-US" sz="2000" dirty="0" err="1">
                <a:latin typeface="Oswald Regular"/>
                <a:cs typeface="Oswald Regular"/>
              </a:rPr>
              <a:t>starten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Sie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smtClean="0">
                <a:latin typeface="Oswald Regular"/>
                <a:cs typeface="Oswald Regular"/>
              </a:rPr>
              <a:t>die </a:t>
            </a:r>
            <a:r>
              <a:rPr lang="en-US" sz="2000" dirty="0" err="1" smtClean="0">
                <a:latin typeface="Oswald Regular"/>
                <a:cs typeface="Oswald Regular"/>
              </a:rPr>
              <a:t>Walzen</a:t>
            </a:r>
            <a:r>
              <a:rPr lang="en-US" sz="2000" dirty="0" smtClean="0">
                <a:latin typeface="Oswald Regular"/>
                <a:cs typeface="Oswald Regular"/>
              </a:rPr>
              <a:t>.</a:t>
            </a:r>
          </a:p>
        </p:txBody>
      </p:sp>
      <p:pic>
        <p:nvPicPr>
          <p:cNvPr id="12" name="Picture 11" descr="Screen Shot 2016-03-07 at 13.28.2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4" r="24779" b="7902"/>
          <a:stretch/>
        </p:blipFill>
        <p:spPr>
          <a:xfrm>
            <a:off x="3280728" y="1392346"/>
            <a:ext cx="2880926" cy="3315536"/>
          </a:xfrm>
          <a:prstGeom prst="rect">
            <a:avLst/>
          </a:prstGeom>
        </p:spPr>
      </p:pic>
      <p:pic>
        <p:nvPicPr>
          <p:cNvPr id="13" name="Picture 12" descr="response_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03" y="4760898"/>
            <a:ext cx="3242408" cy="20056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416570" y="5639925"/>
            <a:ext cx="326070" cy="327600"/>
          </a:xfrm>
          <a:prstGeom prst="ellipse">
            <a:avLst/>
          </a:prstGeom>
          <a:noFill/>
          <a:ln w="3810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15" name="Straight Arrow Connector 14"/>
          <p:cNvCxnSpPr>
            <a:endCxn id="14" idx="7"/>
          </p:cNvCxnSpPr>
          <p:nvPr/>
        </p:nvCxnSpPr>
        <p:spPr>
          <a:xfrm flipH="1">
            <a:off x="5694888" y="5532204"/>
            <a:ext cx="1641230" cy="155697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61667" y="5289496"/>
            <a:ext cx="350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00FF"/>
                </a:solidFill>
                <a:latin typeface="Oswald Bold"/>
                <a:cs typeface="Oswald Bold"/>
              </a:rPr>
              <a:t>Drehen</a:t>
            </a:r>
            <a:endParaRPr lang="en-US" sz="2400" dirty="0" smtClean="0">
              <a:solidFill>
                <a:srgbClr val="FF00FF"/>
              </a:solidFill>
              <a:latin typeface="Oswald Bold"/>
              <a:cs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233200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670" y="-38486"/>
            <a:ext cx="56220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>
                <a:solidFill>
                  <a:srgbClr val="FEC30D"/>
                </a:solidFill>
                <a:latin typeface="Lobster 1.4"/>
                <a:cs typeface="Lobster 1.4"/>
              </a:rPr>
              <a:t>2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: </a:t>
            </a:r>
            <a:r>
              <a:rPr lang="en-US" sz="4400" dirty="0" err="1">
                <a:solidFill>
                  <a:srgbClr val="FEC30D"/>
                </a:solidFill>
                <a:latin typeface="Lobster 1.4"/>
                <a:cs typeface="Lobster 1.4"/>
              </a:rPr>
              <a:t>Automatentyp</a:t>
            </a:r>
            <a:r>
              <a:rPr lang="en-US" sz="4400" dirty="0">
                <a:solidFill>
                  <a:srgbClr val="FEC30D"/>
                </a:solidFill>
                <a:latin typeface="Lobster 1.4"/>
                <a:cs typeface="Lobster 1.4"/>
              </a:rPr>
              <a:t> 1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911" y="913735"/>
            <a:ext cx="854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werden</a:t>
            </a:r>
            <a:r>
              <a:rPr lang="en-US" dirty="0" smtClean="0">
                <a:latin typeface="Oswald Regular"/>
                <a:cs typeface="Oswald Regular"/>
              </a:rPr>
              <a:t> an </a:t>
            </a:r>
            <a:r>
              <a:rPr lang="en-US" dirty="0" err="1" smtClean="0">
                <a:latin typeface="Oswald Regular"/>
                <a:cs typeface="Oswald Regular"/>
              </a:rPr>
              <a:t>verschiedenen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Automaten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spielen</a:t>
            </a:r>
            <a:r>
              <a:rPr lang="en-US" dirty="0" smtClean="0">
                <a:latin typeface="Oswald Regular"/>
                <a:cs typeface="Oswald Regular"/>
              </a:rPr>
              <a:t>. </a:t>
            </a:r>
            <a:r>
              <a:rPr lang="en-US" dirty="0" err="1" smtClean="0">
                <a:latin typeface="Oswald Regular"/>
                <a:cs typeface="Oswald Regular"/>
              </a:rPr>
              <a:t>Einige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Automaten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haben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Knöpfe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mit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einer</a:t>
            </a:r>
            <a:r>
              <a:rPr lang="en-US" dirty="0" smtClean="0">
                <a:latin typeface="Oswald Regular"/>
                <a:cs typeface="Oswald Regular"/>
              </a:rPr>
              <a:t> Stop-</a:t>
            </a:r>
            <a:r>
              <a:rPr lang="en-US" dirty="0" err="1" smtClean="0">
                <a:latin typeface="Oswald Regular"/>
                <a:cs typeface="Oswald Regular"/>
              </a:rPr>
              <a:t>Funktion</a:t>
            </a:r>
            <a:r>
              <a:rPr lang="en-US" dirty="0" smtClean="0">
                <a:latin typeface="Oswald Regular"/>
                <a:cs typeface="Oswald Regular"/>
              </a:rPr>
              <a:t>, so </a:t>
            </a:r>
            <a:r>
              <a:rPr lang="en-US" dirty="0" err="1" smtClean="0">
                <a:latin typeface="Oswald Regular"/>
                <a:cs typeface="Oswald Regular"/>
              </a:rPr>
              <a:t>dass</a:t>
            </a:r>
            <a:r>
              <a:rPr lang="en-US" dirty="0" smtClean="0">
                <a:latin typeface="Oswald Regular"/>
                <a:cs typeface="Oswald Regular"/>
              </a:rPr>
              <a:t> die </a:t>
            </a:r>
            <a:r>
              <a:rPr lang="en-US" dirty="0" err="1" smtClean="0">
                <a:latin typeface="Oswald Regular"/>
                <a:cs typeface="Oswald Regular"/>
              </a:rPr>
              <a:t>Walzen</a:t>
            </a:r>
            <a:r>
              <a:rPr lang="en-US" dirty="0" smtClean="0">
                <a:latin typeface="Oswald Regular"/>
                <a:cs typeface="Oswald Regular"/>
              </a:rPr>
              <a:t> von </a:t>
            </a:r>
            <a:r>
              <a:rPr lang="en-US" dirty="0" err="1" smtClean="0">
                <a:latin typeface="Oswald Regular"/>
                <a:cs typeface="Oswald Regular"/>
              </a:rPr>
              <a:t>Ihnen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gestoppt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werden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können</a:t>
            </a:r>
            <a:r>
              <a:rPr lang="en-US" dirty="0" smtClean="0">
                <a:latin typeface="Oswald Regular"/>
                <a:cs typeface="Oswald Regular"/>
              </a:rPr>
              <a:t>; </a:t>
            </a:r>
            <a:r>
              <a:rPr lang="en-US" dirty="0" err="1" smtClean="0">
                <a:latin typeface="Oswald Regular"/>
                <a:cs typeface="Oswald Regular"/>
              </a:rPr>
              <a:t>andere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haben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keine</a:t>
            </a:r>
            <a:r>
              <a:rPr lang="en-US" dirty="0" smtClean="0">
                <a:latin typeface="Oswald Regular"/>
                <a:cs typeface="Oswald Regular"/>
              </a:rPr>
              <a:t>. </a:t>
            </a:r>
            <a:r>
              <a:rPr lang="en-US" dirty="0" err="1" smtClean="0">
                <a:latin typeface="Oswald Regular"/>
                <a:cs typeface="Oswald Regular"/>
              </a:rPr>
              <a:t>Dieser</a:t>
            </a:r>
            <a:r>
              <a:rPr lang="en-US" dirty="0" smtClean="0">
                <a:latin typeface="Oswald Regular"/>
                <a:cs typeface="Oswald Regular"/>
              </a:rPr>
              <a:t> Automat </a:t>
            </a:r>
            <a:r>
              <a:rPr lang="en-US" dirty="0" err="1" smtClean="0">
                <a:latin typeface="Oswald Regular"/>
                <a:cs typeface="Oswald Regular"/>
              </a:rPr>
              <a:t>hier</a:t>
            </a:r>
            <a:r>
              <a:rPr lang="en-US" dirty="0" smtClean="0">
                <a:latin typeface="Oswald Regular"/>
                <a:cs typeface="Oswald Regular"/>
              </a:rPr>
              <a:t> hat </a:t>
            </a:r>
            <a:r>
              <a:rPr lang="en-US" dirty="0" err="1" smtClean="0">
                <a:latin typeface="Oswald Regular"/>
                <a:cs typeface="Oswald Regular"/>
              </a:rPr>
              <a:t>beispielsweise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keine</a:t>
            </a:r>
            <a:r>
              <a:rPr lang="en-US" dirty="0" smtClean="0">
                <a:latin typeface="Oswald Regular"/>
                <a:cs typeface="Oswald Regular"/>
              </a:rPr>
              <a:t> Stop-</a:t>
            </a:r>
            <a:r>
              <a:rPr lang="en-US" dirty="0" err="1" smtClean="0">
                <a:latin typeface="Oswald Regular"/>
                <a:cs typeface="Oswald Regular"/>
              </a:rPr>
              <a:t>Knöpfe</a:t>
            </a:r>
            <a:r>
              <a:rPr lang="en-US" dirty="0" smtClean="0">
                <a:latin typeface="Oswald Regular"/>
                <a:cs typeface="Oswald Regular"/>
              </a:rPr>
              <a:t>. </a:t>
            </a:r>
            <a:r>
              <a:rPr lang="en-US" dirty="0" err="1" smtClean="0">
                <a:latin typeface="Oswald Regular"/>
                <a:cs typeface="Oswald Regular"/>
              </a:rPr>
              <a:t>Hier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können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also </a:t>
            </a:r>
            <a:r>
              <a:rPr lang="en-US" dirty="0" err="1" smtClean="0">
                <a:latin typeface="Oswald Regular"/>
                <a:cs typeface="Oswald Regular"/>
              </a:rPr>
              <a:t>nur</a:t>
            </a:r>
            <a:r>
              <a:rPr lang="en-US" dirty="0" smtClean="0">
                <a:latin typeface="Oswald Regular"/>
                <a:cs typeface="Oswald Regular"/>
              </a:rPr>
              <a:t> die </a:t>
            </a:r>
            <a:r>
              <a:rPr lang="en-US" dirty="0" err="1" smtClean="0">
                <a:latin typeface="Oswald Regular"/>
                <a:cs typeface="Oswald Regular"/>
              </a:rPr>
              <a:t>Walzen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drehen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lassen</a:t>
            </a:r>
            <a:r>
              <a:rPr lang="en-US" dirty="0" smtClean="0">
                <a:latin typeface="Oswald Regular"/>
                <a:cs typeface="Oswald Regular"/>
              </a:rPr>
              <a:t> und auf das </a:t>
            </a:r>
            <a:r>
              <a:rPr lang="en-US" dirty="0" err="1" smtClean="0">
                <a:latin typeface="Oswald Regular"/>
                <a:cs typeface="Oswald Regular"/>
              </a:rPr>
              <a:t>Beste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hoffen</a:t>
            </a:r>
            <a:r>
              <a:rPr lang="en-US" dirty="0" smtClean="0">
                <a:latin typeface="Oswald Regular"/>
                <a:cs typeface="Oswald Regular"/>
              </a:rPr>
              <a:t>. </a:t>
            </a:r>
            <a:endParaRPr lang="en-US" sz="2000" dirty="0" smtClean="0">
              <a:latin typeface="Oswald Regular"/>
              <a:cs typeface="Oswald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96844"/>
            <a:ext cx="591312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2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99" y="1609165"/>
            <a:ext cx="5870673" cy="3669171"/>
          </a:xfrm>
          <a:prstGeom prst="rect">
            <a:avLst/>
          </a:prstGeom>
        </p:spPr>
      </p:pic>
      <p:pic>
        <p:nvPicPr>
          <p:cNvPr id="15" name="Picture 14" descr="Screen Shot 2016-03-07 at 13.28.2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4" r="24779" b="7902"/>
          <a:stretch/>
        </p:blipFill>
        <p:spPr>
          <a:xfrm>
            <a:off x="3164673" y="1660810"/>
            <a:ext cx="2880926" cy="3315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670" y="-38486"/>
            <a:ext cx="5857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2: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Automatentyp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2: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1" y="631537"/>
            <a:ext cx="8544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Oswald Regular"/>
                <a:cs typeface="Oswald Regular"/>
              </a:rPr>
              <a:t>Dieser</a:t>
            </a:r>
            <a:r>
              <a:rPr lang="en-US" sz="2000" dirty="0" smtClean="0">
                <a:latin typeface="Oswald Regular"/>
                <a:cs typeface="Oswald Regular"/>
              </a:rPr>
              <a:t> Automat hat Stop-</a:t>
            </a:r>
            <a:r>
              <a:rPr lang="en-US" sz="2000" dirty="0" err="1" smtClean="0">
                <a:latin typeface="Oswald Regular"/>
                <a:cs typeface="Oswald Regular"/>
              </a:rPr>
              <a:t>Knöpfe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  <a:r>
              <a:rPr lang="en-US" sz="2000" dirty="0" err="1" smtClean="0">
                <a:latin typeface="Oswald Regular"/>
                <a:cs typeface="Oswald Regular"/>
              </a:rPr>
              <a:t>Sobald</a:t>
            </a:r>
            <a:r>
              <a:rPr lang="en-US" sz="2000" dirty="0" smtClean="0">
                <a:latin typeface="Oswald Regular"/>
                <a:cs typeface="Oswald Regular"/>
              </a:rPr>
              <a:t> die </a:t>
            </a:r>
            <a:r>
              <a:rPr lang="en-US" sz="2000" dirty="0" err="1" smtClean="0">
                <a:latin typeface="Oswald Regular"/>
                <a:cs typeface="Oswald Regular"/>
              </a:rPr>
              <a:t>Knöpfe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aktiviert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sind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können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jede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Walze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einzeln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stoppen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indem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S</a:t>
            </a:r>
            <a:r>
              <a:rPr lang="en-US" sz="2000" dirty="0" err="1" smtClean="0">
                <a:latin typeface="Oswald Regular"/>
                <a:cs typeface="Oswald Regular"/>
              </a:rPr>
              <a:t>ie</a:t>
            </a:r>
            <a:r>
              <a:rPr lang="en-US" sz="2000" dirty="0" smtClean="0">
                <a:latin typeface="Oswald Regular"/>
                <a:cs typeface="Oswald Regular"/>
              </a:rPr>
              <a:t> Knopf 1, </a:t>
            </a:r>
            <a:r>
              <a:rPr lang="en-US" sz="2000" dirty="0" err="1" smtClean="0">
                <a:latin typeface="Oswald Regular"/>
                <a:cs typeface="Oswald Regular"/>
              </a:rPr>
              <a:t>drücken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  <a:r>
              <a:rPr lang="en-US" sz="2000" dirty="0" err="1" smtClean="0">
                <a:latin typeface="Oswald Regular"/>
                <a:cs typeface="Oswald Regular"/>
              </a:rPr>
              <a:t>Sobald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ein</a:t>
            </a:r>
            <a:r>
              <a:rPr lang="en-US" sz="2000" dirty="0" smtClean="0">
                <a:latin typeface="Oswald Regular"/>
                <a:cs typeface="Oswald Regular"/>
              </a:rPr>
              <a:t> Stop-Knopf </a:t>
            </a:r>
            <a:r>
              <a:rPr lang="en-US" sz="2000" dirty="0" err="1" smtClean="0">
                <a:latin typeface="Oswald Regular"/>
                <a:cs typeface="Oswald Regular"/>
              </a:rPr>
              <a:t>gelb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wird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ist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er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aktiviert</a:t>
            </a:r>
            <a:r>
              <a:rPr lang="en-US" sz="2000" dirty="0" smtClean="0">
                <a:latin typeface="Oswald Regular"/>
                <a:cs typeface="Oswald Regular"/>
              </a:rPr>
              <a:t> und </a:t>
            </a:r>
            <a:r>
              <a:rPr lang="en-US" sz="2000" dirty="0" err="1" smtClean="0">
                <a:latin typeface="Oswald Regular"/>
                <a:cs typeface="Oswald Regular"/>
              </a:rPr>
              <a:t>kann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gedrückt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werden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59015" y="5586092"/>
            <a:ext cx="117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Oswald Bold"/>
                <a:cs typeface="Oswald Bold"/>
              </a:rPr>
              <a:t>Stop </a:t>
            </a:r>
          </a:p>
        </p:txBody>
      </p:sp>
      <p:sp>
        <p:nvSpPr>
          <p:cNvPr id="18" name="Oval 17"/>
          <p:cNvSpPr/>
          <p:nvPr/>
        </p:nvSpPr>
        <p:spPr>
          <a:xfrm>
            <a:off x="3593201" y="5586092"/>
            <a:ext cx="326070" cy="362016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 descr="response_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27" y="4707882"/>
            <a:ext cx="3242408" cy="2005613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18" idx="2"/>
          </p:cNvCxnSpPr>
          <p:nvPr/>
        </p:nvCxnSpPr>
        <p:spPr>
          <a:xfrm flipV="1">
            <a:off x="2302564" y="5767100"/>
            <a:ext cx="1290637" cy="4982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587768" y="5568673"/>
            <a:ext cx="326070" cy="327600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50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03" y="2226323"/>
            <a:ext cx="3228004" cy="20175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07" y="2276547"/>
            <a:ext cx="3220800" cy="2013000"/>
          </a:xfrm>
          <a:prstGeom prst="rect">
            <a:avLst/>
          </a:prstGeom>
        </p:spPr>
      </p:pic>
      <p:pic>
        <p:nvPicPr>
          <p:cNvPr id="15" name="Picture 14" descr="Screen Shot 2016-03-07 at 13.28.2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4" r="24779" b="7902"/>
          <a:stretch/>
        </p:blipFill>
        <p:spPr>
          <a:xfrm>
            <a:off x="1339370" y="2276546"/>
            <a:ext cx="1622891" cy="1867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670" y="-38486"/>
            <a:ext cx="6588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Automatentyp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2</a:t>
            </a:r>
            <a:r>
              <a:rPr lang="en-US" sz="4400" smtClean="0">
                <a:solidFill>
                  <a:srgbClr val="FEC30D"/>
                </a:solidFill>
                <a:latin typeface="Lobster 1.4"/>
                <a:cs typeface="Lobster 1.4"/>
              </a:rPr>
              <a:t>: Stop Knöpfe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4670" y="642076"/>
            <a:ext cx="8544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Oswald Regular"/>
                <a:cs typeface="Oswald Regular"/>
              </a:rPr>
              <a:t>Sobald</a:t>
            </a:r>
            <a:r>
              <a:rPr lang="en-US" sz="2000" dirty="0">
                <a:latin typeface="Oswald Regular"/>
                <a:cs typeface="Oswald Regular"/>
              </a:rPr>
              <a:t> die </a:t>
            </a:r>
            <a:r>
              <a:rPr lang="en-US" sz="2000" dirty="0" err="1">
                <a:latin typeface="Oswald Regular"/>
                <a:cs typeface="Oswald Regular"/>
              </a:rPr>
              <a:t>Farbe</a:t>
            </a:r>
            <a:r>
              <a:rPr lang="en-US" sz="2000" dirty="0">
                <a:latin typeface="Oswald Regular"/>
                <a:cs typeface="Oswald Regular"/>
              </a:rPr>
              <a:t> der </a:t>
            </a:r>
            <a:r>
              <a:rPr lang="en-US" sz="2000" dirty="0" err="1">
                <a:latin typeface="Oswald Regular"/>
                <a:cs typeface="Oswald Regular"/>
              </a:rPr>
              <a:t>Knöpfe</a:t>
            </a:r>
            <a:r>
              <a:rPr lang="en-US" sz="2000" dirty="0">
                <a:latin typeface="Oswald Regular"/>
                <a:cs typeface="Oswald Regular"/>
              </a:rPr>
              <a:t> von </a:t>
            </a:r>
            <a:r>
              <a:rPr lang="en-US" sz="2000" dirty="0" err="1">
                <a:latin typeface="Oswald Regular"/>
                <a:cs typeface="Oswald Regular"/>
              </a:rPr>
              <a:t>grau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zu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gelb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wechselt</a:t>
            </a:r>
            <a:r>
              <a:rPr lang="en-US" sz="2000" dirty="0">
                <a:latin typeface="Oswald Regular"/>
                <a:cs typeface="Oswald Regular"/>
              </a:rPr>
              <a:t>, </a:t>
            </a:r>
            <a:r>
              <a:rPr lang="en-US" sz="2000" dirty="0" err="1">
                <a:latin typeface="Oswald Regular"/>
                <a:cs typeface="Oswald Regular"/>
              </a:rPr>
              <a:t>können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Sie</a:t>
            </a:r>
            <a:r>
              <a:rPr lang="en-US" sz="2000" dirty="0">
                <a:latin typeface="Oswald Regular"/>
                <a:cs typeface="Oswald Regular"/>
              </a:rPr>
              <a:t> die Stop-</a:t>
            </a:r>
            <a:r>
              <a:rPr lang="en-US" sz="2000" dirty="0" err="1">
                <a:latin typeface="Oswald Regular"/>
                <a:cs typeface="Oswald Regular"/>
              </a:rPr>
              <a:t>Knöpfe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drücken</a:t>
            </a:r>
            <a:r>
              <a:rPr lang="en-US" sz="2000" dirty="0">
                <a:latin typeface="Oswald Regular"/>
                <a:cs typeface="Oswald Regular"/>
              </a:rPr>
              <a:t>.  </a:t>
            </a:r>
            <a:r>
              <a:rPr lang="en-US" sz="2000" dirty="0" err="1">
                <a:latin typeface="Oswald Regular"/>
                <a:cs typeface="Oswald Regular"/>
              </a:rPr>
              <a:t>Wichtig</a:t>
            </a:r>
            <a:r>
              <a:rPr lang="en-US" sz="2000" dirty="0">
                <a:latin typeface="Oswald Regular"/>
                <a:cs typeface="Oswald Regular"/>
              </a:rPr>
              <a:t>: </a:t>
            </a:r>
            <a:r>
              <a:rPr lang="en-US" sz="2000" dirty="0" err="1">
                <a:latin typeface="Oswald Regular"/>
                <a:cs typeface="Oswald Regular"/>
              </a:rPr>
              <a:t>Sie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können</a:t>
            </a:r>
            <a:r>
              <a:rPr lang="en-US" sz="2000" dirty="0">
                <a:latin typeface="Oswald Regular"/>
                <a:cs typeface="Oswald Regular"/>
              </a:rPr>
              <a:t> die </a:t>
            </a:r>
            <a:r>
              <a:rPr lang="en-US" sz="2000" dirty="0" err="1">
                <a:latin typeface="Oswald Regular"/>
                <a:cs typeface="Oswald Regular"/>
              </a:rPr>
              <a:t>Knöpfe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nur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betätigen</a:t>
            </a:r>
            <a:r>
              <a:rPr lang="en-US" sz="2000" dirty="0">
                <a:latin typeface="Oswald Regular"/>
                <a:cs typeface="Oswald Regular"/>
              </a:rPr>
              <a:t>, </a:t>
            </a:r>
            <a:r>
              <a:rPr lang="en-US" sz="2000" dirty="0" err="1">
                <a:latin typeface="Oswald Regular"/>
                <a:cs typeface="Oswald Regular"/>
              </a:rPr>
              <a:t>wenn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sie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gelb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sind</a:t>
            </a:r>
            <a:r>
              <a:rPr lang="en-US" sz="2000" dirty="0">
                <a:latin typeface="Oswald Regular"/>
                <a:cs typeface="Oswald Regular"/>
              </a:rPr>
              <a:t>. </a:t>
            </a:r>
            <a:r>
              <a:rPr lang="en-US" sz="2000" dirty="0" err="1">
                <a:latin typeface="Oswald Regular"/>
                <a:cs typeface="Oswald Regular"/>
              </a:rPr>
              <a:t>Wenn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Sie</a:t>
            </a:r>
            <a:r>
              <a:rPr lang="en-US" sz="2000" dirty="0">
                <a:latin typeface="Oswald Regular"/>
                <a:cs typeface="Oswald Regular"/>
              </a:rPr>
              <a:t> die </a:t>
            </a:r>
            <a:r>
              <a:rPr lang="en-US" sz="2000" dirty="0" err="1">
                <a:latin typeface="Oswald Regular"/>
                <a:cs typeface="Oswald Regular"/>
              </a:rPr>
              <a:t>Knöpfe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drücken</a:t>
            </a:r>
            <a:r>
              <a:rPr lang="en-US" sz="2000" dirty="0">
                <a:latin typeface="Oswald Regular"/>
                <a:cs typeface="Oswald Regular"/>
              </a:rPr>
              <a:t>, </a:t>
            </a:r>
            <a:r>
              <a:rPr lang="en-US" sz="2000" dirty="0" err="1">
                <a:latin typeface="Oswald Regular"/>
                <a:cs typeface="Oswald Regular"/>
              </a:rPr>
              <a:t>wechseln</a:t>
            </a:r>
            <a:r>
              <a:rPr lang="en-US" sz="2000" dirty="0">
                <a:latin typeface="Oswald Regular"/>
                <a:cs typeface="Oswald Regular"/>
              </a:rPr>
              <a:t> die </a:t>
            </a:r>
            <a:r>
              <a:rPr lang="en-US" sz="2000" dirty="0" err="1">
                <a:latin typeface="Oswald Regular"/>
                <a:cs typeface="Oswald Regular"/>
              </a:rPr>
              <a:t>Knöpfe</a:t>
            </a:r>
            <a:r>
              <a:rPr lang="en-US" sz="2000" dirty="0">
                <a:latin typeface="Oswald Regular"/>
                <a:cs typeface="Oswald Regular"/>
              </a:rPr>
              <a:t> von </a:t>
            </a:r>
            <a:r>
              <a:rPr lang="en-US" sz="2000" dirty="0" err="1">
                <a:latin typeface="Oswald Regular"/>
                <a:cs typeface="Oswald Regular"/>
              </a:rPr>
              <a:t>gelb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zu</a:t>
            </a:r>
            <a:r>
              <a:rPr lang="en-US" sz="2000" dirty="0">
                <a:latin typeface="Oswald Regular"/>
                <a:cs typeface="Oswald Regular"/>
              </a:rPr>
              <a:t> rot.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0" r="24500"/>
          <a:stretch/>
        </p:blipFill>
        <p:spPr>
          <a:xfrm>
            <a:off x="5835383" y="2224987"/>
            <a:ext cx="1617583" cy="20219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9032" y="1651520"/>
            <a:ext cx="3706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Unaktivierte</a:t>
            </a:r>
            <a:r>
              <a:rPr lang="en-US" sz="2800" dirty="0" smtClean="0">
                <a:solidFill>
                  <a:srgbClr val="FEC30D"/>
                </a:solidFill>
                <a:latin typeface="Lobster 1.4"/>
                <a:cs typeface="Lobster 1.4"/>
              </a:rPr>
              <a:t> Stop-</a:t>
            </a:r>
            <a:r>
              <a:rPr lang="en-US" sz="28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Knöpfe</a:t>
            </a:r>
            <a:endParaRPr lang="en-US" sz="28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9585" y="1645475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Aktiviertere</a:t>
            </a:r>
            <a:r>
              <a:rPr lang="en-US" sz="2800" dirty="0" smtClean="0">
                <a:solidFill>
                  <a:srgbClr val="FEC30D"/>
                </a:solidFill>
                <a:latin typeface="Lobster 1.4"/>
                <a:cs typeface="Lobster 1.4"/>
              </a:rPr>
              <a:t> Stop-</a:t>
            </a:r>
            <a:r>
              <a:rPr lang="en-US" sz="28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Knöpfe</a:t>
            </a:r>
            <a:endParaRPr lang="en-US" sz="28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/>
        </p:blipFill>
        <p:spPr>
          <a:xfrm>
            <a:off x="2962261" y="4698285"/>
            <a:ext cx="3411784" cy="20044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64395" y="4177985"/>
            <a:ext cx="340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err="1" smtClean="0">
                <a:solidFill>
                  <a:srgbClr val="FEC30D"/>
                </a:solidFill>
                <a:latin typeface="Lobster 1.4"/>
                <a:cs typeface="Lobster 1.4"/>
              </a:rPr>
              <a:t>Gedrückter</a:t>
            </a:r>
            <a:r>
              <a:rPr lang="en-US" sz="2800" u="sng" dirty="0" smtClean="0">
                <a:solidFill>
                  <a:srgbClr val="FEC30D"/>
                </a:solidFill>
                <a:latin typeface="Lobster 1.4"/>
                <a:cs typeface="Lobster 1.4"/>
              </a:rPr>
              <a:t> Stop-Knopf</a:t>
            </a:r>
            <a:endParaRPr lang="en-US" sz="2800" u="sng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</p:spTree>
    <p:extLst>
      <p:ext uri="{BB962C8B-B14F-4D97-AF65-F5344CB8AC3E}">
        <p14:creationId xmlns:p14="http://schemas.microsoft.com/office/powerpoint/2010/main" val="22373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shot 2016-02-24 00.35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10" y="2344600"/>
            <a:ext cx="4113976" cy="2571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486"/>
            <a:ext cx="6548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3: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Doppelt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oder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nichts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?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1" y="780827"/>
            <a:ext cx="854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Oswald Regular"/>
                <a:cs typeface="Oswald Regular"/>
              </a:rPr>
              <a:t>Nach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jedem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Gewinn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können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noch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ein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zweites</a:t>
            </a:r>
            <a:r>
              <a:rPr lang="en-US" dirty="0" smtClean="0">
                <a:latin typeface="Oswald Regular"/>
                <a:cs typeface="Oswald Regular"/>
              </a:rPr>
              <a:t> BONUS Spiel </a:t>
            </a:r>
            <a:r>
              <a:rPr lang="en-US" dirty="0" err="1" smtClean="0">
                <a:solidFill>
                  <a:srgbClr val="FEC30D"/>
                </a:solidFill>
                <a:latin typeface="Lobster 1.4"/>
                <a:cs typeface="Lobster 1.4"/>
              </a:rPr>
              <a:t>Doppelt</a:t>
            </a:r>
            <a:r>
              <a:rPr lang="en-US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dirty="0" err="1" smtClean="0">
                <a:solidFill>
                  <a:srgbClr val="FEC30D"/>
                </a:solidFill>
                <a:latin typeface="Lobster 1.4"/>
                <a:cs typeface="Lobster 1.4"/>
              </a:rPr>
              <a:t>oder</a:t>
            </a:r>
            <a:r>
              <a:rPr lang="en-US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dirty="0" err="1" smtClean="0">
                <a:solidFill>
                  <a:srgbClr val="FEC30D"/>
                </a:solidFill>
                <a:latin typeface="Lobster 1.4"/>
                <a:cs typeface="Lobster 1.4"/>
              </a:rPr>
              <a:t>nichts</a:t>
            </a:r>
            <a:r>
              <a:rPr lang="en-US" dirty="0" smtClean="0">
                <a:solidFill>
                  <a:srgbClr val="FEC30D"/>
                </a:solidFill>
                <a:latin typeface="Lobster 1.4"/>
                <a:cs typeface="Lobster 1.4"/>
              </a:rPr>
              <a:t>? </a:t>
            </a:r>
            <a:r>
              <a:rPr lang="en-US" dirty="0" err="1" smtClean="0">
                <a:latin typeface="Oswald Regular"/>
                <a:cs typeface="Oswald Regular"/>
              </a:rPr>
              <a:t>spielen</a:t>
            </a:r>
            <a:r>
              <a:rPr lang="en-US" dirty="0" smtClean="0">
                <a:latin typeface="Oswald Regular"/>
                <a:cs typeface="Oswald Regular"/>
              </a:rPr>
              <a:t>. </a:t>
            </a:r>
            <a:endParaRPr lang="en-US" dirty="0">
              <a:latin typeface="Oswald Regular"/>
              <a:cs typeface="Oswald Regular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3318926" y="3438199"/>
            <a:ext cx="1815495" cy="432319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1" y="3906863"/>
            <a:ext cx="3623039" cy="226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1" y="1605266"/>
            <a:ext cx="3624404" cy="22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0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486"/>
            <a:ext cx="6548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3: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Doppelt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oder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nichts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?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1" y="844327"/>
            <a:ext cx="8544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swald Regular"/>
                <a:cs typeface="Oswald Regular"/>
              </a:rPr>
              <a:t>Sie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haben</a:t>
            </a:r>
            <a:r>
              <a:rPr lang="en-US" dirty="0">
                <a:latin typeface="Oswald Regular"/>
                <a:cs typeface="Oswald Regular"/>
              </a:rPr>
              <a:t> 3 </a:t>
            </a:r>
            <a:r>
              <a:rPr lang="en-US" dirty="0" err="1">
                <a:latin typeface="Oswald Regular"/>
                <a:cs typeface="Oswald Regular"/>
              </a:rPr>
              <a:t>Sekunden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Zeit</a:t>
            </a:r>
            <a:r>
              <a:rPr lang="en-US" dirty="0">
                <a:latin typeface="Oswald Regular"/>
                <a:cs typeface="Oswald Regular"/>
              </a:rPr>
              <a:t>, um </a:t>
            </a:r>
            <a:r>
              <a:rPr lang="en-US" dirty="0" err="1">
                <a:latin typeface="Oswald Regular"/>
                <a:cs typeface="Oswald Regular"/>
              </a:rPr>
              <a:t>sich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dafür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oder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dagegen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zu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entscheiden</a:t>
            </a:r>
            <a:r>
              <a:rPr lang="en-US" dirty="0">
                <a:latin typeface="Oswald Regular"/>
                <a:cs typeface="Oswald Regular"/>
              </a:rPr>
              <a:t>. Falls </a:t>
            </a:r>
            <a:r>
              <a:rPr lang="en-US" dirty="0" err="1">
                <a:latin typeface="Oswald Regular"/>
                <a:cs typeface="Oswald Regular"/>
              </a:rPr>
              <a:t>Sie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sich</a:t>
            </a:r>
            <a:r>
              <a:rPr lang="en-US" dirty="0">
                <a:latin typeface="Oswald Regular"/>
                <a:cs typeface="Oswald Regular"/>
              </a:rPr>
              <a:t> für dieses </a:t>
            </a:r>
            <a:r>
              <a:rPr lang="en-US" dirty="0" smtClean="0">
                <a:latin typeface="Oswald Regular"/>
                <a:cs typeface="Oswald Regular"/>
              </a:rPr>
              <a:t>das </a:t>
            </a:r>
            <a:r>
              <a:rPr lang="en-US" dirty="0" err="1">
                <a:solidFill>
                  <a:srgbClr val="FEC30D"/>
                </a:solidFill>
                <a:latin typeface="Lobster 1.4"/>
                <a:cs typeface="Lobster 1.4"/>
              </a:rPr>
              <a:t>Doppelt</a:t>
            </a:r>
            <a:r>
              <a:rPr lang="en-US" dirty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dirty="0" err="1">
                <a:solidFill>
                  <a:srgbClr val="FEC30D"/>
                </a:solidFill>
                <a:latin typeface="Lobster 1.4"/>
                <a:cs typeface="Lobster 1.4"/>
              </a:rPr>
              <a:t>oder</a:t>
            </a:r>
            <a:r>
              <a:rPr lang="en-US" dirty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dirty="0" err="1">
                <a:solidFill>
                  <a:srgbClr val="FEC30D"/>
                </a:solidFill>
                <a:latin typeface="Lobster 1.4"/>
                <a:cs typeface="Lobster 1.4"/>
              </a:rPr>
              <a:t>nichts</a:t>
            </a:r>
            <a:r>
              <a:rPr lang="en-US" dirty="0" smtClean="0">
                <a:solidFill>
                  <a:srgbClr val="FEC30D"/>
                </a:solidFill>
                <a:latin typeface="Lobster 1.4"/>
                <a:cs typeface="Lobster 1.4"/>
              </a:rPr>
              <a:t>?</a:t>
            </a:r>
            <a:r>
              <a:rPr lang="en-US" dirty="0" smtClean="0">
                <a:latin typeface="Oswald Regular"/>
                <a:cs typeface="Oswald Regular"/>
              </a:rPr>
              <a:t>-Spiel </a:t>
            </a:r>
            <a:r>
              <a:rPr lang="en-US" dirty="0" err="1" smtClean="0">
                <a:latin typeface="Oswald Regular"/>
                <a:cs typeface="Oswald Regular"/>
              </a:rPr>
              <a:t>entscheiden</a:t>
            </a:r>
            <a:r>
              <a:rPr lang="en-US" dirty="0" smtClean="0">
                <a:latin typeface="Oswald Regular"/>
                <a:cs typeface="Oswald Regular"/>
              </a:rPr>
              <a:t> ('Gamble' - Knopf </a:t>
            </a:r>
            <a:r>
              <a:rPr lang="en-US" dirty="0">
                <a:latin typeface="Oswald Regular"/>
                <a:cs typeface="Oswald Regular"/>
              </a:rPr>
              <a:t>1), </a:t>
            </a:r>
            <a:r>
              <a:rPr lang="en-US" dirty="0" err="1">
                <a:latin typeface="Oswald Regular"/>
                <a:cs typeface="Oswald Regular"/>
              </a:rPr>
              <a:t>können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Sie</a:t>
            </a:r>
            <a:r>
              <a:rPr lang="en-US" dirty="0">
                <a:latin typeface="Oswald Regular"/>
                <a:cs typeface="Oswald Regular"/>
              </a:rPr>
              <a:t> die </a:t>
            </a:r>
            <a:r>
              <a:rPr lang="en-US" dirty="0" err="1">
                <a:latin typeface="Oswald Regular"/>
                <a:cs typeface="Oswald Regular"/>
              </a:rPr>
              <a:t>Punkte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Ihres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vorhergehenden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Gewinns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entweder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verdoppeln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oder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verlieren</a:t>
            </a:r>
            <a:r>
              <a:rPr lang="en-US" dirty="0">
                <a:latin typeface="Oswald Regular"/>
                <a:cs typeface="Oswald Regular"/>
              </a:rPr>
              <a:t>. Falls </a:t>
            </a:r>
            <a:r>
              <a:rPr lang="en-US" dirty="0" err="1">
                <a:latin typeface="Oswald Regular"/>
                <a:cs typeface="Oswald Regular"/>
              </a:rPr>
              <a:t>Sie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sich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gegen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smtClean="0">
                <a:latin typeface="Oswald Regular"/>
                <a:cs typeface="Oswald Regular"/>
              </a:rPr>
              <a:t>das </a:t>
            </a:r>
            <a:r>
              <a:rPr lang="en-US" dirty="0" err="1" smtClean="0">
                <a:solidFill>
                  <a:srgbClr val="FEC30D"/>
                </a:solidFill>
                <a:latin typeface="Lobster 1.4"/>
                <a:cs typeface="Lobster 1.4"/>
              </a:rPr>
              <a:t>Doppelt</a:t>
            </a:r>
            <a:r>
              <a:rPr lang="en-US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dirty="0" err="1">
                <a:solidFill>
                  <a:srgbClr val="FEC30D"/>
                </a:solidFill>
                <a:latin typeface="Lobster 1.4"/>
                <a:cs typeface="Lobster 1.4"/>
              </a:rPr>
              <a:t>oder</a:t>
            </a:r>
            <a:r>
              <a:rPr lang="en-US" dirty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dirty="0" err="1">
                <a:solidFill>
                  <a:srgbClr val="FEC30D"/>
                </a:solidFill>
                <a:latin typeface="Lobster 1.4"/>
                <a:cs typeface="Lobster 1.4"/>
              </a:rPr>
              <a:t>nichts</a:t>
            </a:r>
            <a:r>
              <a:rPr lang="en-US" dirty="0">
                <a:solidFill>
                  <a:srgbClr val="FEC30D"/>
                </a:solidFill>
                <a:latin typeface="Lobster 1.4"/>
                <a:cs typeface="Lobster 1.4"/>
              </a:rPr>
              <a:t>? </a:t>
            </a:r>
            <a:r>
              <a:rPr lang="en-US" dirty="0" smtClean="0">
                <a:latin typeface="Oswald Regular"/>
                <a:cs typeface="Oswald Regular"/>
              </a:rPr>
              <a:t>-</a:t>
            </a:r>
            <a:r>
              <a:rPr lang="en-US" dirty="0">
                <a:latin typeface="Oswald Regular"/>
                <a:cs typeface="Oswald Regular"/>
              </a:rPr>
              <a:t>Spiel </a:t>
            </a:r>
            <a:r>
              <a:rPr lang="en-US" dirty="0" err="1" smtClean="0">
                <a:latin typeface="Oswald Regular"/>
                <a:cs typeface="Oswald Regular"/>
              </a:rPr>
              <a:t>entscheiden</a:t>
            </a:r>
            <a:r>
              <a:rPr lang="en-US" dirty="0" smtClean="0">
                <a:latin typeface="Oswald Regular"/>
                <a:cs typeface="Oswald Regular"/>
              </a:rPr>
              <a:t> (’Nein </a:t>
            </a:r>
            <a:r>
              <a:rPr lang="en-US" dirty="0" err="1" smtClean="0">
                <a:latin typeface="Oswald Regular"/>
                <a:cs typeface="Oswald Regular"/>
              </a:rPr>
              <a:t>danke</a:t>
            </a:r>
            <a:r>
              <a:rPr lang="en-US" dirty="0" smtClean="0">
                <a:latin typeface="Oswald Regular"/>
                <a:cs typeface="Oswald Regular"/>
              </a:rPr>
              <a:t>' - Knopf </a:t>
            </a:r>
            <a:r>
              <a:rPr lang="en-US" dirty="0">
                <a:latin typeface="Oswald Regular"/>
                <a:cs typeface="Oswald Regular"/>
              </a:rPr>
              <a:t>4)</a:t>
            </a:r>
            <a:r>
              <a:rPr lang="en-US" dirty="0" smtClean="0">
                <a:latin typeface="Oswald Regular"/>
                <a:cs typeface="Oswald Regular"/>
              </a:rPr>
              <a:t>, </a:t>
            </a:r>
            <a:r>
              <a:rPr lang="en-US" dirty="0" err="1" smtClean="0">
                <a:latin typeface="Oswald Regular"/>
                <a:cs typeface="Oswald Regular"/>
              </a:rPr>
              <a:t>behalten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Ihren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ursprünglichen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Gewinn</a:t>
            </a:r>
            <a:r>
              <a:rPr lang="en-US" dirty="0" smtClean="0">
                <a:latin typeface="Oswald Regular"/>
                <a:cs typeface="Oswald Regular"/>
              </a:rPr>
              <a:t>.</a:t>
            </a:r>
            <a:endParaRPr lang="en-US" dirty="0">
              <a:latin typeface="Oswald Regular"/>
              <a:cs typeface="Oswald Regular"/>
            </a:endParaRPr>
          </a:p>
        </p:txBody>
      </p:sp>
      <p:pic>
        <p:nvPicPr>
          <p:cNvPr id="11" name="Picture 10" descr="response_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39" y="4788943"/>
            <a:ext cx="3242408" cy="200561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472690" y="5708007"/>
            <a:ext cx="326070" cy="309000"/>
          </a:xfrm>
          <a:prstGeom prst="ellipse">
            <a:avLst/>
          </a:prstGeom>
          <a:noFill/>
          <a:ln w="38100" cmpd="sng">
            <a:solidFill>
              <a:srgbClr val="33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1772" y="5246342"/>
            <a:ext cx="35059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FF00"/>
                </a:solidFill>
                <a:latin typeface="Oswald Bold"/>
                <a:cs typeface="Oswald Bold"/>
              </a:rPr>
              <a:t>Nein </a:t>
            </a:r>
            <a:r>
              <a:rPr lang="en-US" sz="2400" dirty="0" err="1" smtClean="0">
                <a:solidFill>
                  <a:srgbClr val="33FF00"/>
                </a:solidFill>
                <a:latin typeface="Oswald Bold"/>
                <a:cs typeface="Oswald Bold"/>
              </a:rPr>
              <a:t>danke</a:t>
            </a:r>
            <a:r>
              <a:rPr lang="en-US" sz="2400" dirty="0" smtClean="0">
                <a:solidFill>
                  <a:srgbClr val="33FF00"/>
                </a:solidFill>
                <a:latin typeface="Oswald Bold"/>
                <a:cs typeface="Oswald Bold"/>
              </a:rPr>
              <a:t>.</a:t>
            </a:r>
          </a:p>
        </p:txBody>
      </p:sp>
      <p:cxnSp>
        <p:nvCxnSpPr>
          <p:cNvPr id="14" name="Straight Arrow Connector 13"/>
          <p:cNvCxnSpPr>
            <a:stCxn id="13" idx="1"/>
            <a:endCxn id="12" idx="7"/>
          </p:cNvCxnSpPr>
          <p:nvPr/>
        </p:nvCxnSpPr>
        <p:spPr>
          <a:xfrm flipH="1">
            <a:off x="5751008" y="5477175"/>
            <a:ext cx="950764" cy="276084"/>
          </a:xfrm>
          <a:prstGeom prst="straightConnector1">
            <a:avLst/>
          </a:prstGeom>
          <a:ln>
            <a:solidFill>
              <a:srgbClr val="33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611324" y="5668500"/>
            <a:ext cx="326070" cy="304119"/>
          </a:xfrm>
          <a:prstGeom prst="ellipse">
            <a:avLst/>
          </a:prstGeom>
          <a:noFill/>
          <a:ln w="38100" cmpd="sng"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7013" y="5035817"/>
            <a:ext cx="115933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FF8000"/>
                </a:solidFill>
                <a:latin typeface="Open Sans Condensed" charset="0"/>
                <a:ea typeface="Open Sans Condensed" charset="0"/>
                <a:cs typeface="Open Sans Condensed" charset="0"/>
              </a:rPr>
              <a:t>Gamble</a:t>
            </a:r>
            <a:endParaRPr lang="en-US" sz="2400" dirty="0" smtClean="0">
              <a:solidFill>
                <a:srgbClr val="FF8000"/>
              </a:solidFill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121327" y="5497482"/>
            <a:ext cx="1489997" cy="230832"/>
          </a:xfrm>
          <a:prstGeom prst="straightConnector1">
            <a:avLst/>
          </a:prstGeom>
          <a:ln>
            <a:solidFill>
              <a:srgbClr val="FF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shot 2016-02-24 00.35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68" y="2147144"/>
            <a:ext cx="4113976" cy="257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6-02-24 00.3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50" y="3078878"/>
            <a:ext cx="4974407" cy="3109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670" y="-38486"/>
            <a:ext cx="8122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3: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Ergebnis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des BONUS-Spiels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1" y="980787"/>
            <a:ext cx="8544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Oswald Regular"/>
                <a:cs typeface="Oswald Regular"/>
              </a:rPr>
              <a:t>Wenn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das </a:t>
            </a:r>
            <a:r>
              <a:rPr lang="en-US" sz="20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Doppelt</a:t>
            </a:r>
            <a:r>
              <a:rPr lang="en-US" sz="20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2000" dirty="0" err="1">
                <a:solidFill>
                  <a:srgbClr val="FEC30D"/>
                </a:solidFill>
                <a:latin typeface="Lobster 1.4"/>
                <a:cs typeface="Lobster 1.4"/>
              </a:rPr>
              <a:t>oder</a:t>
            </a:r>
            <a:r>
              <a:rPr lang="en-US" sz="2000" dirty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2000" dirty="0" err="1">
                <a:solidFill>
                  <a:srgbClr val="FEC30D"/>
                </a:solidFill>
                <a:latin typeface="Lobster 1.4"/>
                <a:cs typeface="Lobster 1.4"/>
              </a:rPr>
              <a:t>nichts</a:t>
            </a:r>
            <a:r>
              <a:rPr lang="en-US" sz="2000" dirty="0" smtClean="0">
                <a:solidFill>
                  <a:srgbClr val="FEC30D"/>
                </a:solidFill>
                <a:latin typeface="Lobster 1.4"/>
                <a:cs typeface="Lobster 1.4"/>
              </a:rPr>
              <a:t>?</a:t>
            </a:r>
            <a:r>
              <a:rPr lang="en-US" sz="2000" dirty="0" smtClean="0">
                <a:latin typeface="Oswald Regular"/>
                <a:cs typeface="Oswald Regular"/>
              </a:rPr>
              <a:t>-Spiel </a:t>
            </a:r>
            <a:r>
              <a:rPr lang="en-US" sz="2000" dirty="0" err="1" smtClean="0">
                <a:latin typeface="Oswald Regular"/>
                <a:cs typeface="Oswald Regular"/>
              </a:rPr>
              <a:t>wählen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wird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I</a:t>
            </a:r>
            <a:r>
              <a:rPr lang="en-US" sz="2000" dirty="0" err="1" smtClean="0">
                <a:latin typeface="Oswald Regular"/>
                <a:cs typeface="Oswald Regular"/>
              </a:rPr>
              <a:t>hnen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gleich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danach</a:t>
            </a:r>
            <a:r>
              <a:rPr lang="en-US" sz="2000" dirty="0" smtClean="0">
                <a:latin typeface="Oswald Regular"/>
                <a:cs typeface="Oswald Regular"/>
              </a:rPr>
              <a:t> das </a:t>
            </a:r>
            <a:r>
              <a:rPr lang="en-US" sz="2000" dirty="0" err="1" smtClean="0">
                <a:latin typeface="Oswald Regular"/>
                <a:cs typeface="Oswald Regular"/>
              </a:rPr>
              <a:t>Resultat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angezeigt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  <a:r>
              <a:rPr lang="en-US" sz="2000" dirty="0" err="1" smtClean="0">
                <a:latin typeface="Oswald Regular"/>
                <a:cs typeface="Oswald Regular"/>
              </a:rPr>
              <a:t>Danach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geht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es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weiter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zum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nächsten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Durchgang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</a:p>
          <a:p>
            <a:endParaRPr lang="en-US" sz="2000" dirty="0">
              <a:latin typeface="Oswald Regular"/>
              <a:cs typeface="Oswald Regular"/>
            </a:endParaRPr>
          </a:p>
          <a:p>
            <a:r>
              <a:rPr lang="en-US" sz="2000" dirty="0" smtClean="0">
                <a:latin typeface="Oswald Regular"/>
                <a:cs typeface="Oswald Regular"/>
              </a:rPr>
              <a:t>So </a:t>
            </a:r>
            <a:r>
              <a:rPr lang="en-US" sz="2000" dirty="0" err="1" smtClean="0">
                <a:latin typeface="Oswald Regular"/>
                <a:cs typeface="Oswald Regular"/>
              </a:rPr>
              <a:t>sieht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es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zum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Beispiel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aus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wenn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ihren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Gewinn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mit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ein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bisschen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Glück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verdoppelt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haben</a:t>
            </a:r>
            <a:r>
              <a:rPr lang="en-US" sz="2000" dirty="0" smtClean="0">
                <a:latin typeface="Oswald Regular"/>
                <a:cs typeface="Oswald Regular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26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670" y="-38486"/>
            <a:ext cx="4019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Zusammenfassung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1" y="1486391"/>
            <a:ext cx="85446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Oswald Regular"/>
                <a:cs typeface="Oswald Regular"/>
              </a:rPr>
              <a:t>Jeder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Durchgang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besteht</a:t>
            </a:r>
            <a:r>
              <a:rPr lang="en-US" sz="2000" dirty="0" smtClean="0">
                <a:latin typeface="Oswald Regular"/>
                <a:cs typeface="Oswald Regular"/>
              </a:rPr>
              <a:t> also </a:t>
            </a:r>
            <a:r>
              <a:rPr lang="en-US" sz="2000" dirty="0" err="1" smtClean="0">
                <a:latin typeface="Oswald Regular"/>
                <a:cs typeface="Oswald Regular"/>
              </a:rPr>
              <a:t>aus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folgendenTeilen</a:t>
            </a:r>
            <a:r>
              <a:rPr lang="en-US" sz="2000" dirty="0" smtClean="0">
                <a:latin typeface="Oswald Regular"/>
                <a:cs typeface="Oswald Regular"/>
              </a:rPr>
              <a:t>:</a:t>
            </a:r>
          </a:p>
          <a:p>
            <a:endParaRPr lang="en-US" sz="2000" dirty="0">
              <a:latin typeface="Oswald Regular"/>
              <a:cs typeface="Oswald Regular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Oswald Regular"/>
                <a:cs typeface="Oswald Regular"/>
              </a:rPr>
              <a:t>Bonus Spiel </a:t>
            </a:r>
            <a:r>
              <a:rPr lang="en-US" sz="2000" dirty="0" smtClean="0">
                <a:solidFill>
                  <a:srgbClr val="FEC30D"/>
                </a:solidFill>
                <a:latin typeface="Lobster 1.4"/>
                <a:cs typeface="Lobster 1.4"/>
              </a:rPr>
              <a:t>Guess-Game</a:t>
            </a:r>
            <a:r>
              <a:rPr lang="en-US" sz="2000" dirty="0" smtClean="0">
                <a:latin typeface="Oswald Regular"/>
                <a:cs typeface="Oswald Regular"/>
              </a:rPr>
              <a:t>: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müssen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erraten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welche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Symbolkombination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als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nächstes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erscheint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smtClean="0">
                <a:latin typeface="Oswald Regular"/>
                <a:cs typeface="Oswald Regular"/>
              </a:rPr>
              <a:t>und </a:t>
            </a:r>
            <a:r>
              <a:rPr lang="en-US" sz="2000" dirty="0" err="1" smtClean="0">
                <a:latin typeface="Oswald Regular"/>
                <a:cs typeface="Oswald Regular"/>
              </a:rPr>
              <a:t>können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dabei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zusätzlich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Punkte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gewinnen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oder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verlieren</a:t>
            </a:r>
            <a:r>
              <a:rPr lang="en-US" sz="2000" dirty="0" smtClean="0">
                <a:latin typeface="Oswald Regular"/>
                <a:cs typeface="Oswald Regular"/>
              </a:rPr>
              <a:t>.</a:t>
            </a:r>
          </a:p>
          <a:p>
            <a:pPr marL="457200" indent="-457200">
              <a:buAutoNum type="arabicPeriod"/>
            </a:pPr>
            <a:endParaRPr lang="en-US" sz="2000" dirty="0">
              <a:latin typeface="Oswald Regular"/>
              <a:cs typeface="Oswald Regular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Oswald Regular"/>
                <a:cs typeface="Oswald Regular"/>
              </a:rPr>
              <a:t>Slots: </a:t>
            </a:r>
            <a:r>
              <a:rPr lang="en-US" sz="2000" dirty="0" err="1" smtClean="0">
                <a:latin typeface="Oswald Regular"/>
                <a:cs typeface="Oswald Regular"/>
              </a:rPr>
              <a:t>Hauptspiel</a:t>
            </a:r>
            <a:r>
              <a:rPr lang="en-US" sz="2000" dirty="0" smtClean="0">
                <a:latin typeface="Oswald Regular"/>
                <a:cs typeface="Oswald Regular"/>
              </a:rPr>
              <a:t> am </a:t>
            </a:r>
            <a:r>
              <a:rPr lang="en-US" sz="2000" dirty="0" err="1" smtClean="0">
                <a:latin typeface="Oswald Regular"/>
                <a:cs typeface="Oswald Regular"/>
              </a:rPr>
              <a:t>Automaten</a:t>
            </a:r>
            <a:r>
              <a:rPr lang="en-US" sz="2000" dirty="0" smtClean="0">
                <a:latin typeface="Oswald Regular"/>
                <a:cs typeface="Oswald Regular"/>
              </a:rPr>
              <a:t>: </a:t>
            </a:r>
            <a:r>
              <a:rPr lang="en-US" sz="2000" dirty="0" err="1" smtClean="0">
                <a:latin typeface="Oswald Regular"/>
                <a:cs typeface="Oswald Regular"/>
              </a:rPr>
              <a:t>Setzen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einen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Wetteinsatz</a:t>
            </a:r>
            <a:r>
              <a:rPr lang="en-US" sz="2000" dirty="0" smtClean="0">
                <a:latin typeface="Oswald Regular"/>
                <a:cs typeface="Oswald Regular"/>
              </a:rPr>
              <a:t> und </a:t>
            </a:r>
            <a:r>
              <a:rPr lang="en-US" sz="2000" dirty="0" err="1" smtClean="0">
                <a:latin typeface="Oswald Regular"/>
                <a:cs typeface="Oswald Regular"/>
              </a:rPr>
              <a:t>gewinnen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oder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verlieren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.</a:t>
            </a:r>
          </a:p>
          <a:p>
            <a:pPr marL="457200" indent="-457200">
              <a:buAutoNum type="arabicPeriod"/>
            </a:pPr>
            <a:endParaRPr lang="en-US" sz="2000" dirty="0">
              <a:latin typeface="Oswald Regular"/>
              <a:cs typeface="Oswald Regular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Oswald Regular"/>
                <a:cs typeface="Oswald Regular"/>
              </a:rPr>
              <a:t>Bonus Spiel </a:t>
            </a:r>
            <a:r>
              <a:rPr lang="en-US" sz="20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Doppelt</a:t>
            </a:r>
            <a:r>
              <a:rPr lang="en-US" sz="20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20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oder</a:t>
            </a:r>
            <a:r>
              <a:rPr lang="en-US" sz="20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20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Nichts</a:t>
            </a:r>
            <a:r>
              <a:rPr lang="en-US" sz="20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2000" dirty="0" smtClean="0">
                <a:latin typeface="Oswald Regular"/>
                <a:cs typeface="Oswald Regular"/>
              </a:rPr>
              <a:t>(optional und </a:t>
            </a:r>
            <a:r>
              <a:rPr lang="en-US" sz="2000" dirty="0" err="1" smtClean="0">
                <a:latin typeface="Oswald Regular"/>
                <a:cs typeface="Oswald Regular"/>
              </a:rPr>
              <a:t>nur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wenn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vorher</a:t>
            </a:r>
            <a:r>
              <a:rPr lang="en-US" sz="2000" dirty="0" smtClean="0">
                <a:latin typeface="Oswald Regular"/>
                <a:cs typeface="Oswald Regular"/>
              </a:rPr>
              <a:t> an den Slots </a:t>
            </a:r>
            <a:r>
              <a:rPr lang="en-US" sz="2000" dirty="0" err="1" smtClean="0">
                <a:latin typeface="Oswald Regular"/>
                <a:cs typeface="Oswald Regular"/>
              </a:rPr>
              <a:t>gewonnen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haben</a:t>
            </a:r>
            <a:r>
              <a:rPr lang="en-US" sz="2000" dirty="0" smtClean="0">
                <a:latin typeface="Oswald Regular"/>
                <a:cs typeface="Oswald Regular"/>
              </a:rPr>
              <a:t>): </a:t>
            </a:r>
            <a:r>
              <a:rPr lang="en-US" sz="2000" dirty="0" err="1" smtClean="0">
                <a:latin typeface="Oswald Regular"/>
                <a:cs typeface="Oswald Regular"/>
              </a:rPr>
              <a:t>Verdoppeln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oder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verlieren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ihren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Gewinn</a:t>
            </a:r>
            <a:r>
              <a:rPr lang="en-US" sz="2000" dirty="0" smtClean="0">
                <a:latin typeface="Oswald Regular"/>
                <a:cs typeface="Oswald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41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41" y="2060466"/>
            <a:ext cx="6405120" cy="400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670" y="-38486"/>
            <a:ext cx="4807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Die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Spielautomaten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: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7" name="TextBox 47"/>
          <p:cNvSpPr txBox="1"/>
          <p:nvPr/>
        </p:nvSpPr>
        <p:spPr>
          <a:xfrm>
            <a:off x="264911" y="860137"/>
            <a:ext cx="854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swald Regular"/>
                <a:cs typeface="Oswald Regular"/>
              </a:rPr>
              <a:t>All </a:t>
            </a:r>
            <a:r>
              <a:rPr lang="en-US" dirty="0" err="1" smtClean="0">
                <a:latin typeface="Oswald Regular"/>
                <a:cs typeface="Oswald Regular"/>
              </a:rPr>
              <a:t>unsere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Automaten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haben</a:t>
            </a:r>
            <a:r>
              <a:rPr lang="en-US" dirty="0" smtClean="0">
                <a:latin typeface="Oswald Regular"/>
                <a:cs typeface="Oswald Regular"/>
              </a:rPr>
              <a:t> 3 </a:t>
            </a:r>
            <a:r>
              <a:rPr lang="en-US" dirty="0" err="1" smtClean="0">
                <a:latin typeface="Oswald Regular"/>
                <a:cs typeface="Oswald Regular"/>
              </a:rPr>
              <a:t>Walzen</a:t>
            </a:r>
            <a:r>
              <a:rPr lang="en-US" dirty="0" smtClean="0">
                <a:latin typeface="Oswald Regular"/>
                <a:cs typeface="Oswald Regular"/>
              </a:rPr>
              <a:t>. </a:t>
            </a:r>
            <a:r>
              <a:rPr lang="en-US" dirty="0" err="1" smtClean="0">
                <a:latin typeface="Oswald Regular"/>
                <a:cs typeface="Oswald Regular"/>
              </a:rPr>
              <a:t>Wenn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alle</a:t>
            </a:r>
            <a:r>
              <a:rPr lang="en-US" dirty="0" smtClean="0">
                <a:latin typeface="Oswald Regular"/>
                <a:cs typeface="Oswald Regular"/>
              </a:rPr>
              <a:t> 3 </a:t>
            </a:r>
            <a:r>
              <a:rPr lang="en-US" dirty="0" err="1" smtClean="0">
                <a:latin typeface="Oswald Regular"/>
                <a:cs typeface="Oswald Regular"/>
              </a:rPr>
              <a:t>Walzen</a:t>
            </a:r>
            <a:r>
              <a:rPr lang="en-US" dirty="0" smtClean="0">
                <a:latin typeface="Oswald Regular"/>
                <a:cs typeface="Oswald Regular"/>
              </a:rPr>
              <a:t> das </a:t>
            </a:r>
            <a:r>
              <a:rPr lang="en-US" dirty="0" err="1" smtClean="0">
                <a:latin typeface="Oswald Regular"/>
                <a:cs typeface="Oswald Regular"/>
              </a:rPr>
              <a:t>gleiche</a:t>
            </a:r>
            <a:r>
              <a:rPr lang="en-US" dirty="0" smtClean="0">
                <a:latin typeface="Oswald Regular"/>
                <a:cs typeface="Oswald Regular"/>
              </a:rPr>
              <a:t> Symbol </a:t>
            </a:r>
            <a:r>
              <a:rPr lang="en-US" dirty="0" err="1" smtClean="0">
                <a:latin typeface="Oswald Regular"/>
                <a:cs typeface="Oswald Regular"/>
              </a:rPr>
              <a:t>zeigen</a:t>
            </a:r>
            <a:r>
              <a:rPr lang="en-US" dirty="0" smtClean="0">
                <a:latin typeface="Oswald Regular"/>
                <a:cs typeface="Oswald Regular"/>
              </a:rPr>
              <a:t>, </a:t>
            </a:r>
            <a:r>
              <a:rPr lang="en-US" dirty="0" err="1" smtClean="0">
                <a:latin typeface="Oswald Regular"/>
                <a:cs typeface="Oswald Regular"/>
              </a:rPr>
              <a:t>gewinnen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. In der </a:t>
            </a:r>
            <a:r>
              <a:rPr lang="en-US" dirty="0" err="1" smtClean="0">
                <a:latin typeface="Oswald Regular"/>
                <a:cs typeface="Oswald Regular"/>
              </a:rPr>
              <a:t>Tabelle</a:t>
            </a:r>
            <a:r>
              <a:rPr lang="en-US" dirty="0" smtClean="0">
                <a:latin typeface="Oswald Regular"/>
                <a:cs typeface="Oswald Regular"/>
              </a:rPr>
              <a:t> auf der </a:t>
            </a:r>
            <a:r>
              <a:rPr lang="en-US" dirty="0" err="1" smtClean="0">
                <a:latin typeface="Oswald Regular"/>
                <a:cs typeface="Oswald Regular"/>
              </a:rPr>
              <a:t>linken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Seite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sehen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, welches Symbol </a:t>
            </a:r>
            <a:r>
              <a:rPr lang="en-US" dirty="0" err="1" smtClean="0">
                <a:latin typeface="Oswald Regular"/>
                <a:cs typeface="Oswald Regular"/>
              </a:rPr>
              <a:t>welchen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Gewinn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ergibt</a:t>
            </a:r>
            <a:r>
              <a:rPr lang="en-US" dirty="0" smtClean="0">
                <a:latin typeface="Oswald Regular"/>
                <a:cs typeface="Oswald Regular"/>
              </a:rPr>
              <a:t>. </a:t>
            </a:r>
            <a:r>
              <a:rPr lang="en-US" dirty="0" err="1" smtClean="0">
                <a:latin typeface="Oswald Regular"/>
                <a:cs typeface="Oswald Regular"/>
              </a:rPr>
              <a:t>Zum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Beispiel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gewinnen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das 3-fache </a:t>
            </a:r>
            <a:r>
              <a:rPr lang="en-US" dirty="0" err="1" smtClean="0">
                <a:latin typeface="Oswald Regular"/>
                <a:cs typeface="Oswald Regular"/>
              </a:rPr>
              <a:t>Ihres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Wetteinsatzen</a:t>
            </a:r>
            <a:r>
              <a:rPr lang="en-US" dirty="0" smtClean="0">
                <a:latin typeface="Oswald Regular"/>
                <a:cs typeface="Oswald Regular"/>
              </a:rPr>
              <a:t>, </a:t>
            </a:r>
            <a:r>
              <a:rPr lang="en-US" dirty="0" err="1" smtClean="0">
                <a:latin typeface="Oswald Regular"/>
                <a:cs typeface="Oswald Regular"/>
              </a:rPr>
              <a:t>wenn</a:t>
            </a:r>
            <a:r>
              <a:rPr lang="en-US" dirty="0" smtClean="0">
                <a:latin typeface="Oswald Regular"/>
                <a:cs typeface="Oswald Regular"/>
              </a:rPr>
              <a:t> die </a:t>
            </a:r>
            <a:r>
              <a:rPr lang="en-US" dirty="0" err="1" smtClean="0">
                <a:latin typeface="Oswald Regular"/>
                <a:cs typeface="Oswald Regular"/>
              </a:rPr>
              <a:t>Walzen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drei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Trauben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anzeigen</a:t>
            </a:r>
            <a:r>
              <a:rPr lang="en-US" dirty="0" smtClean="0">
                <a:latin typeface="Oswald Regular"/>
                <a:cs typeface="Oswald Regular"/>
              </a:rPr>
              <a:t>. </a:t>
            </a:r>
          </a:p>
        </p:txBody>
      </p:sp>
      <p:pic>
        <p:nvPicPr>
          <p:cNvPr id="9" name="Picture 8" descr="Screen Shot 2016-03-07 at 13.25.4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0" r="24183" b="35181"/>
          <a:stretch/>
        </p:blipFill>
        <p:spPr>
          <a:xfrm>
            <a:off x="2938209" y="2060466"/>
            <a:ext cx="3257210" cy="259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7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670" y="-38486"/>
            <a:ext cx="1028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EEG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2" y="862622"/>
            <a:ext cx="87123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Oswald Regular"/>
                <a:cs typeface="Oswald Regular"/>
              </a:rPr>
              <a:t>Während</a:t>
            </a:r>
            <a:r>
              <a:rPr lang="en-US" sz="2000" dirty="0" smtClean="0">
                <a:latin typeface="Oswald Regular"/>
                <a:cs typeface="Oswald Regular"/>
              </a:rPr>
              <a:t> des Experiments </a:t>
            </a:r>
            <a:r>
              <a:rPr lang="en-US" sz="2000" dirty="0" err="1" smtClean="0">
                <a:latin typeface="Oswald Regular"/>
                <a:cs typeface="Oswald Regular"/>
              </a:rPr>
              <a:t>machen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wir</a:t>
            </a:r>
            <a:r>
              <a:rPr lang="en-US" sz="2000" dirty="0" smtClean="0">
                <a:latin typeface="Oswald Regular"/>
                <a:cs typeface="Oswald Regular"/>
              </a:rPr>
              <a:t> so </a:t>
            </a:r>
            <a:r>
              <a:rPr lang="en-US" sz="2000" dirty="0" err="1" smtClean="0">
                <a:latin typeface="Oswald Regular"/>
                <a:cs typeface="Oswald Regular"/>
              </a:rPr>
              <a:t>genannte</a:t>
            </a:r>
            <a:r>
              <a:rPr lang="en-US" sz="2000" dirty="0" smtClean="0">
                <a:latin typeface="Oswald Regular"/>
                <a:cs typeface="Oswald Regular"/>
              </a:rPr>
              <a:t> EEG-</a:t>
            </a:r>
            <a:r>
              <a:rPr lang="en-US" sz="2000" dirty="0" err="1" smtClean="0">
                <a:latin typeface="Oswald Regular"/>
                <a:cs typeface="Oswald Regular"/>
              </a:rPr>
              <a:t>Aufnahmen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mithilfe</a:t>
            </a:r>
            <a:r>
              <a:rPr lang="en-US" sz="2000" dirty="0" smtClean="0">
                <a:latin typeface="Oswald Regular"/>
                <a:cs typeface="Oswald Regular"/>
              </a:rPr>
              <a:t> der </a:t>
            </a:r>
            <a:r>
              <a:rPr lang="en-US" sz="2000" dirty="0" err="1" smtClean="0">
                <a:latin typeface="Oswald Regular"/>
                <a:cs typeface="Oswald Regular"/>
              </a:rPr>
              <a:t>Kappe</a:t>
            </a:r>
            <a:r>
              <a:rPr lang="en-US" sz="2000" dirty="0" smtClean="0">
                <a:latin typeface="Oswald Regular"/>
                <a:cs typeface="Oswald Regular"/>
              </a:rPr>
              <a:t>, die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auf </a:t>
            </a:r>
            <a:r>
              <a:rPr lang="en-US" sz="2000" dirty="0" err="1" smtClean="0">
                <a:latin typeface="Oswald Regular"/>
                <a:cs typeface="Oswald Regular"/>
              </a:rPr>
              <a:t>dem</a:t>
            </a:r>
            <a:r>
              <a:rPr lang="en-US" sz="2000" dirty="0" smtClean="0">
                <a:latin typeface="Oswald Regular"/>
                <a:cs typeface="Oswald Regular"/>
              </a:rPr>
              <a:t> Kopf </a:t>
            </a:r>
            <a:r>
              <a:rPr lang="en-US" sz="2000" dirty="0" err="1" smtClean="0">
                <a:latin typeface="Oswald Regular"/>
                <a:cs typeface="Oswald Regular"/>
              </a:rPr>
              <a:t>tragen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</a:p>
          <a:p>
            <a:endParaRPr lang="en-US" sz="2000" dirty="0" smtClean="0">
              <a:latin typeface="Oswald Regular"/>
              <a:cs typeface="Oswald Regular"/>
            </a:endParaRPr>
          </a:p>
          <a:p>
            <a:r>
              <a:rPr lang="en-US" sz="2000" dirty="0" err="1" smtClean="0">
                <a:latin typeface="Oswald Regular"/>
                <a:cs typeface="Oswald Regular"/>
              </a:rPr>
              <a:t>Hierzu</a:t>
            </a:r>
            <a:r>
              <a:rPr lang="en-US" sz="2000" dirty="0" smtClean="0">
                <a:latin typeface="Oswald Regular"/>
                <a:cs typeface="Oswald Regular"/>
              </a:rPr>
              <a:t> bitten </a:t>
            </a:r>
            <a:r>
              <a:rPr lang="en-US" sz="2000" dirty="0" err="1" smtClean="0">
                <a:latin typeface="Oswald Regular"/>
                <a:cs typeface="Oswald Regular"/>
              </a:rPr>
              <a:t>wir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folgende</a:t>
            </a:r>
            <a:r>
              <a:rPr lang="en-US" sz="2000" dirty="0" smtClean="0">
                <a:latin typeface="Oswald Regular"/>
                <a:cs typeface="Oswald Regular"/>
              </a:rPr>
              <a:t> Dinge </a:t>
            </a:r>
            <a:r>
              <a:rPr lang="en-US" sz="2000" dirty="0" err="1" smtClean="0">
                <a:latin typeface="Oswald Regular"/>
                <a:cs typeface="Oswald Regular"/>
              </a:rPr>
              <a:t>zu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beachten</a:t>
            </a:r>
            <a:r>
              <a:rPr lang="en-US" sz="2000" dirty="0" smtClean="0">
                <a:latin typeface="Oswald Regular"/>
                <a:cs typeface="Oswald Regular"/>
              </a:rPr>
              <a:t>: </a:t>
            </a:r>
            <a:endParaRPr lang="en-US" sz="2000" dirty="0">
              <a:latin typeface="Oswald Regular"/>
              <a:cs typeface="Oswald Regular"/>
            </a:endParaRPr>
          </a:p>
          <a:p>
            <a:endParaRPr lang="en-US" sz="2000" dirty="0">
              <a:latin typeface="Oswald Regular"/>
              <a:cs typeface="Oswald Regular"/>
            </a:endParaRPr>
          </a:p>
          <a:p>
            <a:r>
              <a:rPr lang="en-US" sz="2000" dirty="0" smtClean="0">
                <a:latin typeface="Oswald Regular"/>
                <a:cs typeface="Oswald Regular"/>
              </a:rPr>
              <a:t>1. </a:t>
            </a:r>
            <a:r>
              <a:rPr lang="en-US" sz="2000" dirty="0" err="1" smtClean="0">
                <a:latin typeface="Oswald Regular"/>
                <a:cs typeface="Oswald Regular"/>
              </a:rPr>
              <a:t>Bitte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versuchen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nicht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zu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blinzeln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während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Ihnen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ein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Ergebnis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angezeigt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wird</a:t>
            </a:r>
            <a:r>
              <a:rPr lang="en-US" sz="2000" dirty="0">
                <a:latin typeface="Oswald Regular"/>
                <a:cs typeface="Oswald Regular"/>
              </a:rPr>
              <a:t> </a:t>
            </a:r>
            <a:r>
              <a:rPr lang="en-US" sz="2000" dirty="0" smtClean="0">
                <a:latin typeface="Oswald Regular"/>
                <a:cs typeface="Oswald Regular"/>
              </a:rPr>
              <a:t>(</a:t>
            </a:r>
            <a:r>
              <a:rPr lang="en-US" sz="2000" dirty="0" err="1" smtClean="0">
                <a:latin typeface="Oswald Regular"/>
                <a:cs typeface="Oswald Regular"/>
              </a:rPr>
              <a:t>z.B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  <a:r>
              <a:rPr lang="en-US" sz="2000" dirty="0" err="1" smtClean="0">
                <a:latin typeface="Oswald Regular"/>
                <a:cs typeface="Oswald Regular"/>
              </a:rPr>
              <a:t>wenn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die finale </a:t>
            </a:r>
            <a:r>
              <a:rPr lang="en-US" sz="2000" dirty="0" err="1" smtClean="0">
                <a:latin typeface="Oswald Regular"/>
                <a:cs typeface="Oswald Regular"/>
              </a:rPr>
              <a:t>Anordnung</a:t>
            </a:r>
            <a:r>
              <a:rPr lang="en-US" sz="2000" dirty="0" smtClean="0">
                <a:latin typeface="Oswald Regular"/>
                <a:cs typeface="Oswald Regular"/>
              </a:rPr>
              <a:t> der 3 </a:t>
            </a:r>
            <a:r>
              <a:rPr lang="en-US" sz="2000" dirty="0" err="1" smtClean="0">
                <a:latin typeface="Oswald Regular"/>
                <a:cs typeface="Oswald Regular"/>
              </a:rPr>
              <a:t>Symbole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sehen</a:t>
            </a:r>
            <a:r>
              <a:rPr lang="en-US" sz="2000" dirty="0" smtClean="0">
                <a:latin typeface="Oswald Regular"/>
                <a:cs typeface="Oswald Regular"/>
              </a:rPr>
              <a:t>).</a:t>
            </a:r>
          </a:p>
          <a:p>
            <a:endParaRPr lang="en-US" sz="2000" dirty="0">
              <a:latin typeface="Oswald Regular"/>
              <a:cs typeface="Oswald Regular"/>
            </a:endParaRPr>
          </a:p>
          <a:p>
            <a:r>
              <a:rPr lang="en-US" sz="2000" dirty="0" smtClean="0">
                <a:latin typeface="Oswald Regular"/>
                <a:cs typeface="Oswald Regular"/>
              </a:rPr>
              <a:t>2. </a:t>
            </a:r>
            <a:r>
              <a:rPr lang="en-US" sz="2000" dirty="0" err="1" smtClean="0">
                <a:latin typeface="Oswald Regular"/>
                <a:cs typeface="Oswald Regular"/>
              </a:rPr>
              <a:t>Bitte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bewegen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sich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nicht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zu</a:t>
            </a:r>
            <a:r>
              <a:rPr lang="en-US" sz="2000" dirty="0" smtClean="0">
                <a:latin typeface="Oswald Regular"/>
                <a:cs typeface="Oswald Regular"/>
              </a:rPr>
              <a:t> stark und </a:t>
            </a:r>
            <a:r>
              <a:rPr lang="en-US" sz="2000" dirty="0" err="1" smtClean="0">
                <a:latin typeface="Oswald Regular"/>
                <a:cs typeface="Oswald Regular"/>
              </a:rPr>
              <a:t>vermeiden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es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möglichst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zu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>
                <a:latin typeface="Oswald Regular"/>
                <a:cs typeface="Oswald Regular"/>
              </a:rPr>
              <a:t>s</a:t>
            </a:r>
            <a:r>
              <a:rPr lang="en-US" sz="2000" dirty="0" err="1" smtClean="0">
                <a:latin typeface="Oswald Regular"/>
                <a:cs typeface="Oswald Regular"/>
              </a:rPr>
              <a:t>prechen</a:t>
            </a:r>
            <a:r>
              <a:rPr lang="en-US" sz="2000" dirty="0" smtClean="0">
                <a:latin typeface="Oswald Regular"/>
                <a:cs typeface="Oswald Regular"/>
              </a:rPr>
              <a:t>. </a:t>
            </a:r>
          </a:p>
          <a:p>
            <a:endParaRPr lang="en-US" sz="2000" dirty="0">
              <a:latin typeface="Oswald Regular"/>
              <a:cs typeface="Oswald Regular"/>
            </a:endParaRPr>
          </a:p>
          <a:p>
            <a:r>
              <a:rPr lang="en-US" sz="2000" dirty="0" smtClean="0">
                <a:latin typeface="Oswald Regular"/>
                <a:cs typeface="Oswald Regular"/>
              </a:rPr>
              <a:t>3. </a:t>
            </a:r>
            <a:r>
              <a:rPr lang="en-US" sz="2000" dirty="0" err="1" smtClean="0">
                <a:latin typeface="Oswald Regular"/>
                <a:cs typeface="Oswald Regular"/>
              </a:rPr>
              <a:t>Bitte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pressen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nicht</a:t>
            </a:r>
            <a:r>
              <a:rPr lang="en-US" sz="2000" dirty="0" smtClean="0">
                <a:latin typeface="Oswald Regular"/>
                <a:cs typeface="Oswald Regular"/>
              </a:rPr>
              <a:t> die </a:t>
            </a:r>
            <a:r>
              <a:rPr lang="en-US" sz="2000" dirty="0" err="1" smtClean="0">
                <a:latin typeface="Oswald Regular"/>
                <a:cs typeface="Oswald Regular"/>
              </a:rPr>
              <a:t>Zähne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zusammen</a:t>
            </a:r>
            <a:r>
              <a:rPr lang="en-US" sz="2000" dirty="0" smtClean="0">
                <a:latin typeface="Oswald Regular"/>
                <a:cs typeface="Oswald Regular"/>
              </a:rPr>
              <a:t>.</a:t>
            </a:r>
          </a:p>
          <a:p>
            <a:endParaRPr lang="en-US" sz="2000" dirty="0" smtClean="0">
              <a:latin typeface="Oswald Regular"/>
              <a:cs typeface="Oswald Regular"/>
            </a:endParaRPr>
          </a:p>
          <a:p>
            <a:r>
              <a:rPr lang="en-US" sz="2000" dirty="0" smtClean="0">
                <a:latin typeface="Oswald Regular"/>
                <a:cs typeface="Oswald Regular"/>
              </a:rPr>
              <a:t>Dies </a:t>
            </a:r>
            <a:r>
              <a:rPr lang="en-US" sz="2000" dirty="0" err="1" smtClean="0">
                <a:latin typeface="Oswald Regular"/>
                <a:cs typeface="Oswald Regular"/>
              </a:rPr>
              <a:t>würde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zu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Artefakten</a:t>
            </a:r>
            <a:r>
              <a:rPr lang="en-US" sz="2000" dirty="0" smtClean="0">
                <a:latin typeface="Oswald Regular"/>
                <a:cs typeface="Oswald Regular"/>
              </a:rPr>
              <a:t> in den EEG-</a:t>
            </a:r>
            <a:r>
              <a:rPr lang="en-US" sz="2000" dirty="0" err="1" smtClean="0">
                <a:latin typeface="Oswald Regular"/>
                <a:cs typeface="Oswald Regular"/>
              </a:rPr>
              <a:t>Aufnahmen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führen</a:t>
            </a:r>
            <a:r>
              <a:rPr lang="en-US" sz="2000" dirty="0" smtClean="0">
                <a:latin typeface="Oswald Regular"/>
                <a:cs typeface="Oswald Regular"/>
              </a:rPr>
              <a:t>.</a:t>
            </a:r>
            <a:endParaRPr lang="en-US" sz="2000" dirty="0">
              <a:latin typeface="Oswald Regular"/>
              <a:cs typeface="Oswald Regular"/>
            </a:endParaRPr>
          </a:p>
          <a:p>
            <a:endParaRPr lang="en-US" sz="2000" dirty="0" smtClean="0">
              <a:latin typeface="Oswald Regular"/>
              <a:cs typeface="Oswald Regular"/>
            </a:endParaRPr>
          </a:p>
          <a:p>
            <a:r>
              <a:rPr lang="en-US" sz="2000" dirty="0" err="1" smtClean="0">
                <a:latin typeface="Oswald Regular"/>
                <a:cs typeface="Oswald Regular"/>
              </a:rPr>
              <a:t>Vielen</a:t>
            </a:r>
            <a:r>
              <a:rPr lang="en-US" sz="2000" dirty="0" smtClean="0">
                <a:latin typeface="Oswald Regular"/>
                <a:cs typeface="Oswald Regular"/>
              </a:rPr>
              <a:t> Dank!</a:t>
            </a:r>
          </a:p>
        </p:txBody>
      </p:sp>
    </p:spTree>
    <p:extLst>
      <p:ext uri="{BB962C8B-B14F-4D97-AF65-F5344CB8AC3E}">
        <p14:creationId xmlns:p14="http://schemas.microsoft.com/office/powerpoint/2010/main" val="157155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670" y="-38486"/>
            <a:ext cx="4366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Bereit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loszulegen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?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2" y="862622"/>
            <a:ext cx="87123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haben</a:t>
            </a:r>
            <a:r>
              <a:rPr lang="en-US" sz="2000" dirty="0" smtClean="0">
                <a:latin typeface="Oswald Regular"/>
                <a:cs typeface="Oswald Regular"/>
              </a:rPr>
              <a:t> nun die </a:t>
            </a:r>
            <a:r>
              <a:rPr lang="en-US" sz="2000" dirty="0" err="1" smtClean="0">
                <a:latin typeface="Oswald Regular"/>
                <a:cs typeface="Oswald Regular"/>
              </a:rPr>
              <a:t>ganze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Anleitung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gelesen</a:t>
            </a:r>
            <a:r>
              <a:rPr lang="en-US" sz="2000" dirty="0" smtClean="0">
                <a:latin typeface="Oswald Regular"/>
                <a:cs typeface="Oswald Regular"/>
              </a:rPr>
              <a:t>. Falls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noch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Fragen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haben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wenden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sich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bitte</a:t>
            </a:r>
            <a:r>
              <a:rPr lang="en-US" sz="2000" dirty="0" smtClean="0">
                <a:latin typeface="Oswald Regular"/>
                <a:cs typeface="Oswald Regular"/>
              </a:rPr>
              <a:t> an den/die </a:t>
            </a:r>
            <a:r>
              <a:rPr lang="en-US" sz="2000" dirty="0" err="1" smtClean="0">
                <a:latin typeface="Oswald Regular"/>
                <a:cs typeface="Oswald Regular"/>
              </a:rPr>
              <a:t>Versuchsleiter</a:t>
            </a:r>
            <a:r>
              <a:rPr lang="en-US" sz="2000" dirty="0" smtClean="0">
                <a:latin typeface="Oswald Regular"/>
                <a:cs typeface="Oswald Regular"/>
              </a:rPr>
              <a:t>/in. </a:t>
            </a:r>
          </a:p>
          <a:p>
            <a:endParaRPr lang="en-US" sz="2000" dirty="0">
              <a:latin typeface="Oswald Regular"/>
              <a:cs typeface="Oswald Regular"/>
            </a:endParaRPr>
          </a:p>
          <a:p>
            <a:r>
              <a:rPr lang="en-US" sz="2000" dirty="0" smtClean="0">
                <a:latin typeface="Oswald Regular"/>
                <a:cs typeface="Oswald Regular"/>
              </a:rPr>
              <a:t>Falls </a:t>
            </a:r>
            <a:r>
              <a:rPr lang="en-US" sz="2000" dirty="0" err="1" smtClean="0">
                <a:latin typeface="Oswald Regular"/>
                <a:cs typeface="Oswald Regular"/>
              </a:rPr>
              <a:t>Sie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keine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Fragen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mehr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haben</a:t>
            </a:r>
            <a:r>
              <a:rPr lang="en-US" sz="2000" dirty="0" smtClean="0">
                <a:latin typeface="Oswald Regular"/>
                <a:cs typeface="Oswald Regular"/>
              </a:rPr>
              <a:t>, </a:t>
            </a:r>
            <a:r>
              <a:rPr lang="en-US" sz="2000" dirty="0" err="1" smtClean="0">
                <a:latin typeface="Oswald Regular"/>
                <a:cs typeface="Oswald Regular"/>
              </a:rPr>
              <a:t>werden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wir</a:t>
            </a:r>
            <a:r>
              <a:rPr lang="en-US" sz="2000" dirty="0" smtClean="0">
                <a:latin typeface="Oswald Regular"/>
                <a:cs typeface="Oswald Regular"/>
              </a:rPr>
              <a:t> nun </a:t>
            </a:r>
            <a:r>
              <a:rPr lang="en-US" sz="2000" dirty="0" err="1" smtClean="0">
                <a:latin typeface="Oswald Regular"/>
                <a:cs typeface="Oswald Regular"/>
              </a:rPr>
              <a:t>mit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ein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paar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Probespielen</a:t>
            </a:r>
            <a:r>
              <a:rPr lang="en-US" sz="2000" dirty="0" smtClean="0">
                <a:latin typeface="Oswald Regular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cs typeface="Oswald Regular"/>
              </a:rPr>
              <a:t>beginnen</a:t>
            </a:r>
            <a:r>
              <a:rPr lang="en-US" sz="2000" dirty="0" smtClean="0">
                <a:latin typeface="Oswald Regular"/>
                <a:cs typeface="Oswald Regular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6019" y="2794533"/>
            <a:ext cx="3016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Viel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Glück</a:t>
            </a:r>
            <a:r>
              <a:rPr lang="en-US" sz="4400" smtClean="0">
                <a:solidFill>
                  <a:srgbClr val="FEC30D"/>
                </a:solidFill>
                <a:latin typeface="Lobster 1.4"/>
                <a:cs typeface="Lobster 1.4"/>
              </a:rPr>
              <a:t>!!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</p:spTree>
    <p:extLst>
      <p:ext uri="{BB962C8B-B14F-4D97-AF65-F5344CB8AC3E}">
        <p14:creationId xmlns:p14="http://schemas.microsoft.com/office/powerpoint/2010/main" val="236210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2" y="1736251"/>
            <a:ext cx="7228800" cy="451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670" y="-38486"/>
            <a:ext cx="4807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Die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Spielautomaten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: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7" name="TextBox 47"/>
          <p:cNvSpPr txBox="1"/>
          <p:nvPr/>
        </p:nvSpPr>
        <p:spPr>
          <a:xfrm>
            <a:off x="264911" y="836780"/>
            <a:ext cx="854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Oswald Regular"/>
                <a:cs typeface="Oswald Regular"/>
              </a:rPr>
              <a:t>Wenn</a:t>
            </a:r>
            <a:r>
              <a:rPr lang="en-US" dirty="0" smtClean="0">
                <a:latin typeface="Oswald Regular"/>
                <a:cs typeface="Oswald Regular"/>
              </a:rPr>
              <a:t> die 3 </a:t>
            </a:r>
            <a:r>
              <a:rPr lang="en-US" dirty="0" err="1" smtClean="0">
                <a:latin typeface="Oswald Regular"/>
                <a:cs typeface="Oswald Regular"/>
              </a:rPr>
              <a:t>Walzen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nicht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gleich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sind</a:t>
            </a:r>
            <a:r>
              <a:rPr lang="en-US" dirty="0" smtClean="0">
                <a:latin typeface="Oswald Regular"/>
                <a:cs typeface="Oswald Regular"/>
              </a:rPr>
              <a:t>, also </a:t>
            </a:r>
            <a:r>
              <a:rPr lang="en-US" dirty="0" err="1" smtClean="0">
                <a:latin typeface="Oswald Regular"/>
                <a:cs typeface="Oswald Regular"/>
              </a:rPr>
              <a:t>eine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Mischung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aus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verschiedenen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Symbolen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anzeigen</a:t>
            </a:r>
            <a:r>
              <a:rPr lang="en-US" dirty="0" smtClean="0">
                <a:latin typeface="Oswald Regular"/>
                <a:cs typeface="Oswald Regular"/>
              </a:rPr>
              <a:t>, </a:t>
            </a:r>
            <a:r>
              <a:rPr lang="en-US" dirty="0" err="1" smtClean="0">
                <a:latin typeface="Oswald Regular"/>
                <a:cs typeface="Oswald Regular"/>
              </a:rPr>
              <a:t>verlieren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Ihren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Wetteinsatz</a:t>
            </a:r>
            <a:r>
              <a:rPr lang="en-US" dirty="0" smtClean="0">
                <a:latin typeface="Oswald Regular"/>
                <a:cs typeface="Oswald Regular"/>
              </a:rPr>
              <a:t>.  </a:t>
            </a:r>
          </a:p>
        </p:txBody>
      </p:sp>
      <p:pic>
        <p:nvPicPr>
          <p:cNvPr id="8" name="Picture 7" descr="Screen Shot 2016-03-07 at 13.28.2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r="24435" b="43111"/>
          <a:stretch/>
        </p:blipFill>
        <p:spPr>
          <a:xfrm>
            <a:off x="2986756" y="1736251"/>
            <a:ext cx="3645253" cy="256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1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911" y="2028540"/>
            <a:ext cx="4291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für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: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5152" y="2698563"/>
            <a:ext cx="854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Oswald Regular"/>
                <a:cs typeface="Oswald Regular"/>
              </a:rPr>
              <a:t>Wir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werden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nun </a:t>
            </a:r>
            <a:r>
              <a:rPr lang="en-US" dirty="0" err="1" smtClean="0">
                <a:latin typeface="Oswald Regular"/>
                <a:cs typeface="Oswald Regular"/>
              </a:rPr>
              <a:t>Schritt</a:t>
            </a:r>
            <a:r>
              <a:rPr lang="en-US" dirty="0" smtClean="0">
                <a:latin typeface="Oswald Regular"/>
                <a:cs typeface="Oswald Regular"/>
              </a:rPr>
              <a:t> für </a:t>
            </a:r>
            <a:r>
              <a:rPr lang="en-US" dirty="0" err="1" smtClean="0">
                <a:latin typeface="Oswald Regular"/>
                <a:cs typeface="Oswald Regular"/>
              </a:rPr>
              <a:t>Schritt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durch</a:t>
            </a:r>
            <a:r>
              <a:rPr lang="en-US" dirty="0" smtClean="0">
                <a:latin typeface="Oswald Regular"/>
                <a:cs typeface="Oswald Regular"/>
              </a:rPr>
              <a:t> das Spiel </a:t>
            </a:r>
            <a:r>
              <a:rPr lang="en-US" dirty="0" err="1" smtClean="0">
                <a:latin typeface="Oswald Regular"/>
                <a:cs typeface="Oswald Regular"/>
              </a:rPr>
              <a:t>führen</a:t>
            </a:r>
            <a:r>
              <a:rPr lang="en-US" dirty="0" smtClean="0">
                <a:latin typeface="Oswald Regular"/>
                <a:cs typeface="Oswald Regular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41422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85" y="2420300"/>
            <a:ext cx="6422400" cy="401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9" r="72952" b="5023"/>
          <a:stretch/>
        </p:blipFill>
        <p:spPr>
          <a:xfrm>
            <a:off x="1382185" y="3843499"/>
            <a:ext cx="1737135" cy="2392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670" y="-38486"/>
            <a:ext cx="46346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1: Guess Game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4670" y="895569"/>
            <a:ext cx="8637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starten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jede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Runde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zuerst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mit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einem</a:t>
            </a:r>
            <a:r>
              <a:rPr lang="en-US" dirty="0" smtClean="0">
                <a:latin typeface="Oswald Regular"/>
                <a:cs typeface="Oswald Regular"/>
              </a:rPr>
              <a:t> BONUS Spiel, </a:t>
            </a:r>
            <a:r>
              <a:rPr lang="en-US" dirty="0" err="1" smtClean="0">
                <a:latin typeface="Oswald Regular"/>
                <a:cs typeface="Oswald Regular"/>
              </a:rPr>
              <a:t>dem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smtClean="0">
                <a:solidFill>
                  <a:srgbClr val="FEC30D"/>
                </a:solidFill>
                <a:latin typeface="Lobster 1.4"/>
                <a:cs typeface="Lobster 1.4"/>
              </a:rPr>
              <a:t>Guess Game</a:t>
            </a:r>
            <a:r>
              <a:rPr lang="en-US" dirty="0" smtClean="0">
                <a:latin typeface="Oswald Regular"/>
                <a:cs typeface="Oswald Regular"/>
              </a:rPr>
              <a:t>.</a:t>
            </a:r>
          </a:p>
          <a:p>
            <a:r>
              <a:rPr lang="en-US" dirty="0" smtClean="0">
                <a:latin typeface="Oswald Regular"/>
                <a:cs typeface="Oswald Regular"/>
              </a:rPr>
              <a:t>Das </a:t>
            </a:r>
            <a:r>
              <a:rPr lang="en-US" dirty="0">
                <a:solidFill>
                  <a:srgbClr val="FEC30D"/>
                </a:solidFill>
                <a:latin typeface="Lobster 1.4"/>
                <a:cs typeface="Lobster 1.4"/>
              </a:rPr>
              <a:t>Guess </a:t>
            </a:r>
            <a:r>
              <a:rPr lang="en-US" dirty="0" smtClean="0">
                <a:solidFill>
                  <a:srgbClr val="FEC30D"/>
                </a:solidFill>
                <a:latin typeface="Lobster 1.4"/>
                <a:cs typeface="Lobster 1.4"/>
              </a:rPr>
              <a:t>Game </a:t>
            </a:r>
            <a:r>
              <a:rPr lang="en-US" dirty="0" err="1" smtClean="0">
                <a:latin typeface="Oswald Regular"/>
                <a:cs typeface="Oswald Regular"/>
              </a:rPr>
              <a:t>startet</a:t>
            </a:r>
            <a:r>
              <a:rPr lang="en-US" dirty="0" smtClean="0">
                <a:latin typeface="Oswald Regular"/>
                <a:cs typeface="Oswald Regular"/>
              </a:rPr>
              <a:t> BEVOR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am </a:t>
            </a:r>
            <a:r>
              <a:rPr lang="en-US" dirty="0" err="1" smtClean="0">
                <a:latin typeface="Oswald Regular"/>
                <a:cs typeface="Oswald Regular"/>
              </a:rPr>
              <a:t>eigentlichen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Spielautomaten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spielen</a:t>
            </a:r>
            <a:r>
              <a:rPr lang="en-US" dirty="0" smtClean="0">
                <a:latin typeface="Oswald Regular"/>
                <a:cs typeface="Oswald Regular"/>
              </a:rPr>
              <a:t>.</a:t>
            </a:r>
          </a:p>
          <a:p>
            <a:r>
              <a:rPr lang="en-US" dirty="0" smtClean="0">
                <a:latin typeface="Oswald Regular"/>
                <a:cs typeface="Oswald Regular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70402" y="3784276"/>
            <a:ext cx="1960703" cy="2380859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3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670" y="-38486"/>
            <a:ext cx="46346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1: Guess Game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4670" y="895569"/>
            <a:ext cx="8637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swald Regular"/>
                <a:cs typeface="Oswald Regular"/>
              </a:rPr>
              <a:t>Sie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müssen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im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smtClean="0">
                <a:solidFill>
                  <a:srgbClr val="FEC30D"/>
                </a:solidFill>
                <a:latin typeface="Lobster 1.4"/>
                <a:cs typeface="Lobster 1.4"/>
              </a:rPr>
              <a:t>Guess Game </a:t>
            </a:r>
            <a:r>
              <a:rPr lang="en-US" dirty="0" err="1">
                <a:latin typeface="Oswald Regular"/>
                <a:cs typeface="Oswald Regular"/>
              </a:rPr>
              <a:t>vorhersagen</a:t>
            </a:r>
            <a:r>
              <a:rPr lang="en-US" dirty="0">
                <a:latin typeface="Oswald Regular"/>
                <a:cs typeface="Oswald Regular"/>
              </a:rPr>
              <a:t>, </a:t>
            </a:r>
            <a:r>
              <a:rPr lang="en-US" dirty="0" err="1">
                <a:latin typeface="Oswald Regular"/>
                <a:cs typeface="Oswald Regular"/>
              </a:rPr>
              <a:t>welche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Symbolkombination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Sie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im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nächsten</a:t>
            </a:r>
            <a:r>
              <a:rPr lang="en-US" dirty="0">
                <a:latin typeface="Oswald Regular"/>
                <a:cs typeface="Oswald Regular"/>
              </a:rPr>
              <a:t> Spiel </a:t>
            </a:r>
            <a:r>
              <a:rPr lang="en-US" dirty="0" err="1">
                <a:latin typeface="Oswald Regular"/>
                <a:cs typeface="Oswald Regular"/>
              </a:rPr>
              <a:t>erwarten</a:t>
            </a:r>
            <a:r>
              <a:rPr lang="en-US" dirty="0">
                <a:latin typeface="Oswald Regular"/>
                <a:cs typeface="Oswald Regular"/>
              </a:rPr>
              <a:t>. </a:t>
            </a:r>
            <a:endParaRPr lang="en-US" dirty="0" smtClean="0">
              <a:latin typeface="Oswald Regular"/>
              <a:cs typeface="Oswald Regular"/>
            </a:endParaRPr>
          </a:p>
          <a:p>
            <a:endParaRPr lang="en-US" dirty="0">
              <a:latin typeface="Oswald Regular"/>
              <a:cs typeface="Oswald Regular"/>
            </a:endParaRPr>
          </a:p>
          <a:p>
            <a:r>
              <a:rPr lang="en-US" dirty="0" smtClean="0">
                <a:latin typeface="Oswald Regular"/>
                <a:cs typeface="Oswald Regular"/>
              </a:rPr>
              <a:t>In </a:t>
            </a:r>
            <a:r>
              <a:rPr lang="en-US" dirty="0" err="1">
                <a:latin typeface="Oswald Regular"/>
                <a:cs typeface="Oswald Regular"/>
              </a:rPr>
              <a:t>unserem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Beispiel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hier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erwartet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>
                <a:latin typeface="Oswald Regular"/>
                <a:cs typeface="Oswald Regular"/>
              </a:rPr>
              <a:t>der </a:t>
            </a:r>
            <a:r>
              <a:rPr lang="en-US" dirty="0" err="1">
                <a:latin typeface="Oswald Regular"/>
                <a:cs typeface="Oswald Regular"/>
              </a:rPr>
              <a:t>Spieler</a:t>
            </a:r>
            <a:r>
              <a:rPr lang="en-US" dirty="0">
                <a:latin typeface="Oswald Regular"/>
                <a:cs typeface="Oswald Regular"/>
              </a:rPr>
              <a:t>, </a:t>
            </a:r>
            <a:r>
              <a:rPr lang="en-US" dirty="0" err="1">
                <a:latin typeface="Oswald Regular"/>
                <a:cs typeface="Oswald Regular"/>
              </a:rPr>
              <a:t>dass</a:t>
            </a:r>
            <a:r>
              <a:rPr lang="en-US" dirty="0">
                <a:latin typeface="Oswald Regular"/>
                <a:cs typeface="Oswald Regular"/>
              </a:rPr>
              <a:t> die </a:t>
            </a:r>
            <a:r>
              <a:rPr lang="en-US" dirty="0" err="1">
                <a:latin typeface="Oswald Regular"/>
                <a:cs typeface="Oswald Regular"/>
              </a:rPr>
              <a:t>Walzen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beim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nächsten</a:t>
            </a:r>
            <a:r>
              <a:rPr lang="en-US" dirty="0">
                <a:latin typeface="Oswald Regular"/>
                <a:cs typeface="Oswald Regular"/>
              </a:rPr>
              <a:t> Spin auf </a:t>
            </a:r>
            <a:r>
              <a:rPr lang="en-US" dirty="0" err="1">
                <a:latin typeface="Oswald Regular"/>
                <a:cs typeface="Oswald Regular"/>
              </a:rPr>
              <a:t>drei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Trauben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enden</a:t>
            </a:r>
            <a:r>
              <a:rPr lang="en-US" dirty="0">
                <a:latin typeface="Oswald Regular"/>
                <a:cs typeface="Oswald Regular"/>
              </a:rPr>
              <a:t>. </a:t>
            </a:r>
            <a:endParaRPr lang="en-US" dirty="0" smtClean="0">
              <a:latin typeface="Oswald Regular"/>
              <a:cs typeface="Oswald Regula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85" y="2420300"/>
            <a:ext cx="6422400" cy="401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9" r="72952" b="5023"/>
          <a:stretch/>
        </p:blipFill>
        <p:spPr>
          <a:xfrm>
            <a:off x="1382185" y="3843499"/>
            <a:ext cx="1737135" cy="239268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70402" y="3784276"/>
            <a:ext cx="1960703" cy="2380859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1042549" y="3368040"/>
            <a:ext cx="811706" cy="696148"/>
          </a:xfrm>
          <a:prstGeom prst="straightConnector1">
            <a:avLst/>
          </a:prstGeom>
          <a:ln w="5715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56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85" y="2420300"/>
            <a:ext cx="6422400" cy="4014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70402" y="3784276"/>
            <a:ext cx="1960703" cy="2380859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4670" y="-38486"/>
            <a:ext cx="46346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1: Guess Game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4670" y="895569"/>
            <a:ext cx="8637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Regular"/>
                <a:cs typeface="Oswald Regular"/>
              </a:rPr>
              <a:t>Falls </a:t>
            </a:r>
            <a:r>
              <a:rPr lang="en-US" dirty="0" err="1">
                <a:latin typeface="Oswald Regular"/>
                <a:cs typeface="Oswald Regular"/>
              </a:rPr>
              <a:t>Sie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richtig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liegen</a:t>
            </a:r>
            <a:r>
              <a:rPr lang="en-US" dirty="0">
                <a:latin typeface="Oswald Regular"/>
                <a:cs typeface="Oswald Regular"/>
              </a:rPr>
              <a:t>, </a:t>
            </a:r>
            <a:r>
              <a:rPr lang="en-US" dirty="0" err="1">
                <a:latin typeface="Oswald Regular"/>
                <a:cs typeface="Oswald Regular"/>
              </a:rPr>
              <a:t>gewinnen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Sie</a:t>
            </a:r>
            <a:r>
              <a:rPr lang="en-US" dirty="0">
                <a:latin typeface="Oswald Regular"/>
                <a:cs typeface="Oswald Regular"/>
              </a:rPr>
              <a:t> 200 </a:t>
            </a:r>
            <a:r>
              <a:rPr lang="en-US" dirty="0" err="1">
                <a:latin typeface="Oswald Regular"/>
                <a:cs typeface="Oswald Regular"/>
              </a:rPr>
              <a:t>Punkte</a:t>
            </a:r>
            <a:r>
              <a:rPr lang="en-US" dirty="0">
                <a:latin typeface="Oswald Regular"/>
                <a:cs typeface="Oswald Regular"/>
              </a:rPr>
              <a:t>, </a:t>
            </a:r>
            <a:r>
              <a:rPr lang="en-US" dirty="0" err="1">
                <a:latin typeface="Oswald Regular"/>
                <a:cs typeface="Oswald Regular"/>
              </a:rPr>
              <a:t>ansonsten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verlieren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Sie</a:t>
            </a:r>
            <a:r>
              <a:rPr lang="en-US" dirty="0">
                <a:latin typeface="Oswald Regular"/>
                <a:cs typeface="Oswald Regular"/>
              </a:rPr>
              <a:t> 200 </a:t>
            </a:r>
            <a:r>
              <a:rPr lang="en-US" dirty="0" err="1">
                <a:latin typeface="Oswald Regular"/>
                <a:cs typeface="Oswald Regular"/>
              </a:rPr>
              <a:t>Punkte</a:t>
            </a:r>
            <a:r>
              <a:rPr lang="en-US" dirty="0">
                <a:latin typeface="Oswald Regular"/>
                <a:cs typeface="Oswald Regular"/>
              </a:rPr>
              <a:t>. </a:t>
            </a:r>
          </a:p>
          <a:p>
            <a:endParaRPr lang="en-US" dirty="0" smtClean="0">
              <a:latin typeface="Oswald Regular"/>
              <a:cs typeface="Oswald Regular"/>
            </a:endParaRPr>
          </a:p>
          <a:p>
            <a:r>
              <a:rPr lang="en-US" dirty="0" err="1" smtClean="0">
                <a:latin typeface="Oswald Regular"/>
                <a:cs typeface="Oswald Regular"/>
              </a:rPr>
              <a:t>Unabhängig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vom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>
                <a:solidFill>
                  <a:srgbClr val="FEC30D"/>
                </a:solidFill>
                <a:latin typeface="Lobster 1.4"/>
                <a:cs typeface="Lobster 1.4"/>
              </a:rPr>
              <a:t>Guess </a:t>
            </a:r>
            <a:r>
              <a:rPr lang="en-US" dirty="0" smtClean="0">
                <a:solidFill>
                  <a:srgbClr val="FEC30D"/>
                </a:solidFill>
                <a:latin typeface="Lobster 1.4"/>
                <a:cs typeface="Lobster 1.4"/>
              </a:rPr>
              <a:t>Game </a:t>
            </a:r>
            <a:r>
              <a:rPr lang="en-US" dirty="0" err="1" smtClean="0">
                <a:latin typeface="Oswald Regular"/>
                <a:cs typeface="Oswald Regular"/>
              </a:rPr>
              <a:t>können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Sie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zusätzlich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Punkte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gewinnen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oder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verlieren</a:t>
            </a:r>
            <a:r>
              <a:rPr lang="en-US" dirty="0">
                <a:latin typeface="Oswald Regular"/>
                <a:cs typeface="Oswald Regular"/>
              </a:rPr>
              <a:t>, je </a:t>
            </a:r>
            <a:r>
              <a:rPr lang="en-US" dirty="0" err="1">
                <a:latin typeface="Oswald Regular"/>
                <a:cs typeface="Oswald Regular"/>
              </a:rPr>
              <a:t>nachdem</a:t>
            </a:r>
            <a:r>
              <a:rPr lang="en-US" dirty="0">
                <a:latin typeface="Oswald Regular"/>
                <a:cs typeface="Oswald Regular"/>
              </a:rPr>
              <a:t>, </a:t>
            </a:r>
            <a:r>
              <a:rPr lang="en-US" dirty="0" err="1">
                <a:latin typeface="Oswald Regular"/>
                <a:cs typeface="Oswald Regular"/>
              </a:rPr>
              <a:t>wie</a:t>
            </a:r>
            <a:r>
              <a:rPr lang="en-US" dirty="0">
                <a:latin typeface="Oswald Regular"/>
                <a:cs typeface="Oswald Regular"/>
              </a:rPr>
              <a:t> die </a:t>
            </a:r>
            <a:r>
              <a:rPr lang="en-US" dirty="0" err="1">
                <a:latin typeface="Oswald Regular"/>
                <a:cs typeface="Oswald Regular"/>
              </a:rPr>
              <a:t>Symbolkombination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ausfällt</a:t>
            </a:r>
            <a:r>
              <a:rPr lang="en-US" dirty="0">
                <a:latin typeface="Oswald Regular"/>
                <a:cs typeface="Oswald Regular"/>
              </a:rPr>
              <a:t>. </a:t>
            </a:r>
            <a:r>
              <a:rPr lang="en-US" dirty="0" err="1">
                <a:latin typeface="Oswald Regular"/>
                <a:cs typeface="Oswald Regular"/>
              </a:rPr>
              <a:t>Dazu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kommen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wir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err="1">
                <a:latin typeface="Oswald Regular"/>
                <a:cs typeface="Oswald Regular"/>
              </a:rPr>
              <a:t>später</a:t>
            </a:r>
            <a:r>
              <a:rPr lang="en-US" dirty="0" smtClean="0">
                <a:latin typeface="Oswald Regular"/>
                <a:cs typeface="Oswald Regular"/>
              </a:rPr>
              <a:t>.</a:t>
            </a:r>
            <a:endParaRPr lang="en-US" dirty="0">
              <a:latin typeface="Oswald Regular"/>
              <a:cs typeface="Oswald Regular"/>
            </a:endParaRP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826391" y="4420051"/>
            <a:ext cx="567489" cy="418809"/>
          </a:xfrm>
          <a:prstGeom prst="straightConnector1">
            <a:avLst/>
          </a:prstGeom>
          <a:ln w="5715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 Shot 2016-03-07 at 13.28.4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8" t="18166" r="26081" b="42644"/>
          <a:stretch/>
        </p:blipFill>
        <p:spPr>
          <a:xfrm>
            <a:off x="3022033" y="3080662"/>
            <a:ext cx="3233692" cy="163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9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670" y="-38486"/>
            <a:ext cx="46346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1: Guess Game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038" y="893745"/>
            <a:ext cx="854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Oswald Regular"/>
                <a:cs typeface="Oswald Regular"/>
              </a:rPr>
              <a:t>Wenn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das </a:t>
            </a:r>
            <a:r>
              <a:rPr lang="en-US" dirty="0" smtClean="0">
                <a:solidFill>
                  <a:srgbClr val="FEC30D"/>
                </a:solidFill>
                <a:latin typeface="Lobster 1.4"/>
                <a:cs typeface="Lobster 1.4"/>
              </a:rPr>
              <a:t>Guess Game</a:t>
            </a:r>
            <a:r>
              <a:rPr lang="en-US" dirty="0">
                <a:latin typeface="Oswald Regular"/>
                <a:cs typeface="Oswald Regular"/>
              </a:rPr>
              <a:t>  </a:t>
            </a:r>
            <a:r>
              <a:rPr lang="en-US" dirty="0" err="1" smtClean="0">
                <a:latin typeface="Oswald Regular"/>
                <a:cs typeface="Oswald Regular"/>
              </a:rPr>
              <a:t>durchführen</a:t>
            </a:r>
            <a:r>
              <a:rPr lang="en-US" dirty="0" smtClean="0">
                <a:latin typeface="Oswald Regular"/>
                <a:cs typeface="Oswald Regular"/>
              </a:rPr>
              <a:t> und </a:t>
            </a:r>
            <a:r>
              <a:rPr lang="en-US" dirty="0" err="1" smtClean="0">
                <a:latin typeface="Oswald Regular"/>
                <a:cs typeface="Oswald Regular"/>
              </a:rPr>
              <a:t>vorhersagen</a:t>
            </a:r>
            <a:r>
              <a:rPr lang="en-US" dirty="0" smtClean="0">
                <a:latin typeface="Oswald Regular"/>
                <a:cs typeface="Oswald Regular"/>
              </a:rPr>
              <a:t>, </a:t>
            </a:r>
            <a:r>
              <a:rPr lang="en-US" dirty="0" err="1" smtClean="0">
                <a:latin typeface="Oswald Regular"/>
                <a:cs typeface="Oswald Regular"/>
              </a:rPr>
              <a:t>dass</a:t>
            </a:r>
            <a:r>
              <a:rPr lang="en-US" dirty="0" smtClean="0">
                <a:latin typeface="Oswald Regular"/>
                <a:cs typeface="Oswald Regular"/>
              </a:rPr>
              <a:t> das </a:t>
            </a:r>
            <a:r>
              <a:rPr lang="en-US" dirty="0" err="1" smtClean="0">
                <a:latin typeface="Oswald Regular"/>
                <a:cs typeface="Oswald Regular"/>
              </a:rPr>
              <a:t>Ergebnis</a:t>
            </a:r>
            <a:r>
              <a:rPr lang="en-US" dirty="0" smtClean="0">
                <a:latin typeface="Oswald Regular"/>
                <a:cs typeface="Oswald Regular"/>
              </a:rPr>
              <a:t> des </a:t>
            </a:r>
            <a:r>
              <a:rPr lang="en-US" dirty="0" err="1" smtClean="0">
                <a:latin typeface="Oswald Regular"/>
                <a:cs typeface="Oswald Regular"/>
              </a:rPr>
              <a:t>nächsten</a:t>
            </a:r>
            <a:r>
              <a:rPr lang="en-US" dirty="0" smtClean="0">
                <a:latin typeface="Oswald Regular"/>
                <a:cs typeface="Oswald Regular"/>
              </a:rPr>
              <a:t> Spiels </a:t>
            </a:r>
            <a:r>
              <a:rPr lang="en-US" dirty="0" err="1" smtClean="0">
                <a:latin typeface="Oswald Regular"/>
                <a:cs typeface="Oswald Regular"/>
              </a:rPr>
              <a:t>eine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Mischung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aus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verschiedenen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Symbolen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sein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wird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smtClean="0">
                <a:latin typeface="Oswald Regular"/>
                <a:cs typeface="Oswald Regular"/>
              </a:rPr>
              <a:t>– was </a:t>
            </a:r>
            <a:r>
              <a:rPr lang="en-US" dirty="0" err="1" smtClean="0">
                <a:latin typeface="Oswald Regular"/>
                <a:cs typeface="Oswald Regular"/>
              </a:rPr>
              <a:t>einen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Verlust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bedeutet</a:t>
            </a:r>
            <a:r>
              <a:rPr lang="en-US" dirty="0">
                <a:latin typeface="Oswald Regular"/>
                <a:cs typeface="Oswald Regular"/>
              </a:rPr>
              <a:t> </a:t>
            </a:r>
            <a:r>
              <a:rPr lang="en-US" dirty="0" smtClean="0">
                <a:latin typeface="Oswald Regular"/>
                <a:cs typeface="Oswald Regular"/>
              </a:rPr>
              <a:t>- </a:t>
            </a:r>
            <a:r>
              <a:rPr lang="en-US" dirty="0" err="1" smtClean="0">
                <a:latin typeface="Oswald Regular"/>
                <a:cs typeface="Oswald Regular"/>
              </a:rPr>
              <a:t>dann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wählen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die Option “</a:t>
            </a:r>
            <a:r>
              <a:rPr lang="en-US" dirty="0" err="1" smtClean="0">
                <a:latin typeface="Oswald Regular"/>
                <a:cs typeface="Oswald Regular"/>
              </a:rPr>
              <a:t>Gemischt</a:t>
            </a:r>
            <a:r>
              <a:rPr lang="en-US" dirty="0" smtClean="0">
                <a:latin typeface="Oswald Regular"/>
                <a:cs typeface="Oswald Regular"/>
              </a:rPr>
              <a:t>”. Das </a:t>
            </a:r>
            <a:r>
              <a:rPr lang="en-US" dirty="0" err="1" smtClean="0">
                <a:latin typeface="Oswald Regular"/>
                <a:cs typeface="Oswald Regular"/>
              </a:rPr>
              <a:t>heisst</a:t>
            </a:r>
            <a:r>
              <a:rPr lang="en-US" dirty="0" smtClean="0">
                <a:latin typeface="Oswald Regular"/>
                <a:cs typeface="Oswald Regular"/>
              </a:rPr>
              <a:t>,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können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durch</a:t>
            </a:r>
            <a:r>
              <a:rPr lang="en-US" dirty="0" smtClean="0">
                <a:latin typeface="Oswald Regular"/>
                <a:cs typeface="Oswald Regular"/>
              </a:rPr>
              <a:t> das </a:t>
            </a:r>
            <a:r>
              <a:rPr lang="en-US" dirty="0">
                <a:solidFill>
                  <a:srgbClr val="FEC30D"/>
                </a:solidFill>
                <a:latin typeface="Lobster 1.4"/>
                <a:cs typeface="Lobster 1.4"/>
              </a:rPr>
              <a:t>Guess </a:t>
            </a:r>
            <a:r>
              <a:rPr lang="en-US" dirty="0" smtClean="0">
                <a:solidFill>
                  <a:srgbClr val="FEC30D"/>
                </a:solidFill>
                <a:latin typeface="Lobster 1.4"/>
                <a:cs typeface="Lobster 1.4"/>
              </a:rPr>
              <a:t>Game </a:t>
            </a:r>
            <a:r>
              <a:rPr lang="en-US" dirty="0" err="1" smtClean="0">
                <a:latin typeface="Oswald Regular"/>
                <a:cs typeface="Oswald Regular"/>
              </a:rPr>
              <a:t>einen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Gewinn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erzielen</a:t>
            </a:r>
            <a:r>
              <a:rPr lang="en-US" dirty="0" smtClean="0">
                <a:latin typeface="Oswald Regular"/>
                <a:cs typeface="Oswald Regular"/>
              </a:rPr>
              <a:t>, </a:t>
            </a:r>
            <a:r>
              <a:rPr lang="en-US" dirty="0" err="1" smtClean="0">
                <a:latin typeface="Oswald Regular"/>
                <a:cs typeface="Oswald Regular"/>
              </a:rPr>
              <a:t>indem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einen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Verlust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korrekt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vorhersagen</a:t>
            </a:r>
            <a:r>
              <a:rPr lang="en-US" dirty="0" smtClean="0">
                <a:latin typeface="Oswald Regular"/>
                <a:cs typeface="Oswald Regular"/>
              </a:rPr>
              <a:t>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85" y="2420300"/>
            <a:ext cx="6422400" cy="4014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9" r="72952" b="5023"/>
          <a:stretch/>
        </p:blipFill>
        <p:spPr>
          <a:xfrm>
            <a:off x="1382185" y="3843499"/>
            <a:ext cx="1737135" cy="23926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70402" y="3784276"/>
            <a:ext cx="1960703" cy="2380859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6"/>
          <p:cNvCxnSpPr/>
          <p:nvPr/>
        </p:nvCxnSpPr>
        <p:spPr>
          <a:xfrm>
            <a:off x="693774" y="3210003"/>
            <a:ext cx="1267595" cy="993082"/>
          </a:xfrm>
          <a:prstGeom prst="straightConnector1">
            <a:avLst/>
          </a:prstGeom>
          <a:ln w="5715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5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0" y="1668821"/>
            <a:ext cx="6422400" cy="401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9" r="72952" b="5023"/>
          <a:stretch/>
        </p:blipFill>
        <p:spPr>
          <a:xfrm>
            <a:off x="392970" y="3092020"/>
            <a:ext cx="1737135" cy="23926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1187" y="3032797"/>
            <a:ext cx="1960703" cy="2380859"/>
          </a:xfrm>
          <a:prstGeom prst="rect">
            <a:avLst/>
          </a:prstGeom>
          <a:noFill/>
          <a:ln w="762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4670" y="-38486"/>
            <a:ext cx="46346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EC30D"/>
                </a:solidFill>
                <a:latin typeface="Lobster 1.4"/>
                <a:cs typeface="Lobster 1.4"/>
              </a:rPr>
              <a:t>Schritt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 </a:t>
            </a:r>
            <a:r>
              <a:rPr lang="en-US" sz="4400" dirty="0">
                <a:solidFill>
                  <a:srgbClr val="FEC30D"/>
                </a:solidFill>
                <a:latin typeface="Lobster 1.4"/>
                <a:cs typeface="Lobster 1.4"/>
              </a:rPr>
              <a:t>1: </a:t>
            </a:r>
            <a:r>
              <a:rPr lang="en-US" sz="4400" dirty="0" smtClean="0">
                <a:solidFill>
                  <a:srgbClr val="FEC30D"/>
                </a:solidFill>
                <a:latin typeface="Lobster 1.4"/>
                <a:cs typeface="Lobster 1.4"/>
              </a:rPr>
              <a:t>Guess Game </a:t>
            </a:r>
            <a:endParaRPr lang="en-US" sz="4400" dirty="0">
              <a:solidFill>
                <a:srgbClr val="FEC30D"/>
              </a:solidFill>
              <a:latin typeface="Lobster 1.4"/>
              <a:cs typeface="Lobster 1.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911" y="745491"/>
            <a:ext cx="854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swald Regular"/>
                <a:cs typeface="Oswald Regular"/>
              </a:rPr>
              <a:t>So </a:t>
            </a:r>
            <a:r>
              <a:rPr lang="en-US" dirty="0" err="1" smtClean="0">
                <a:latin typeface="Oswald Regular"/>
                <a:cs typeface="Oswald Regular"/>
              </a:rPr>
              <a:t>machen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Ihre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Vorhersage</a:t>
            </a:r>
            <a:r>
              <a:rPr lang="en-US" dirty="0" smtClean="0">
                <a:latin typeface="Oswald Regular"/>
                <a:cs typeface="Oswald Regular"/>
              </a:rPr>
              <a:t>: </a:t>
            </a:r>
          </a:p>
          <a:p>
            <a:r>
              <a:rPr lang="en-US" dirty="0" err="1" smtClean="0">
                <a:latin typeface="Oswald Regular"/>
                <a:cs typeface="Oswald Regular"/>
              </a:rPr>
              <a:t>Verwenden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Knopf 1 auf der Response Box, um die Position der rot </a:t>
            </a:r>
            <a:r>
              <a:rPr lang="en-US" dirty="0" err="1" smtClean="0">
                <a:latin typeface="Oswald Regular"/>
                <a:cs typeface="Oswald Regular"/>
              </a:rPr>
              <a:t>hervorgehobenen</a:t>
            </a:r>
            <a:r>
              <a:rPr lang="en-US" dirty="0" smtClean="0">
                <a:latin typeface="Oswald Regular"/>
                <a:cs typeface="Oswald Regular"/>
              </a:rPr>
              <a:t>, </a:t>
            </a:r>
            <a:r>
              <a:rPr lang="en-US" dirty="0" err="1" smtClean="0">
                <a:latin typeface="Oswald Regular"/>
                <a:cs typeface="Oswald Regular"/>
              </a:rPr>
              <a:t>rechteckigen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Auswahl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zu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verschieben</a:t>
            </a:r>
            <a:r>
              <a:rPr lang="en-US" dirty="0" smtClean="0">
                <a:latin typeface="Oswald Regular"/>
                <a:cs typeface="Oswald Regular"/>
              </a:rPr>
              <a:t>. </a:t>
            </a:r>
            <a:r>
              <a:rPr lang="en-US" dirty="0" err="1" smtClean="0">
                <a:latin typeface="Oswald Regular"/>
                <a:cs typeface="Oswald Regular"/>
              </a:rPr>
              <a:t>Mit</a:t>
            </a:r>
            <a:r>
              <a:rPr lang="en-US" dirty="0" smtClean="0">
                <a:latin typeface="Oswald Regular"/>
                <a:cs typeface="Oswald Regular"/>
              </a:rPr>
              <a:t> Knopf 4 </a:t>
            </a:r>
            <a:r>
              <a:rPr lang="en-US" dirty="0" err="1" smtClean="0">
                <a:latin typeface="Oswald Regular"/>
                <a:cs typeface="Oswald Regular"/>
              </a:rPr>
              <a:t>können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Sie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Ihre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Auswahl</a:t>
            </a:r>
            <a:r>
              <a:rPr lang="en-US" dirty="0" smtClean="0">
                <a:latin typeface="Oswald Regular"/>
                <a:cs typeface="Oswald Regular"/>
              </a:rPr>
              <a:t> </a:t>
            </a:r>
            <a:r>
              <a:rPr lang="en-US" dirty="0" err="1" smtClean="0">
                <a:latin typeface="Oswald Regular"/>
                <a:cs typeface="Oswald Regular"/>
              </a:rPr>
              <a:t>bestätigen</a:t>
            </a:r>
            <a:r>
              <a:rPr lang="en-US" dirty="0" smtClean="0">
                <a:latin typeface="Oswald Regular"/>
                <a:cs typeface="Oswald Regular"/>
              </a:rPr>
              <a:t>.</a:t>
            </a:r>
          </a:p>
        </p:txBody>
      </p:sp>
      <p:pic>
        <p:nvPicPr>
          <p:cNvPr id="3" name="Picture 2" descr="response_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22" y="4571949"/>
            <a:ext cx="3242408" cy="20056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82798" y="5491839"/>
            <a:ext cx="221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33FF00"/>
                </a:solidFill>
                <a:latin typeface="Oswald Bold"/>
                <a:cs typeface="Oswald Bold"/>
              </a:rPr>
              <a:t>Vorhersage</a:t>
            </a:r>
            <a:r>
              <a:rPr lang="en-US" sz="2400" dirty="0" smtClean="0">
                <a:solidFill>
                  <a:srgbClr val="33FF00"/>
                </a:solidFill>
                <a:latin typeface="Oswald Bold"/>
                <a:cs typeface="Oswald Bold"/>
              </a:rPr>
              <a:t> </a:t>
            </a:r>
            <a:r>
              <a:rPr lang="en-US" sz="2400" dirty="0" err="1" smtClean="0">
                <a:solidFill>
                  <a:srgbClr val="33FF00"/>
                </a:solidFill>
                <a:latin typeface="Oswald Bold"/>
                <a:cs typeface="Oswald Bold"/>
              </a:rPr>
              <a:t>ändern</a:t>
            </a:r>
            <a:endParaRPr lang="en-US" sz="2400" dirty="0">
              <a:solidFill>
                <a:srgbClr val="33FF00"/>
              </a:solidFill>
              <a:latin typeface="Oswald Bold"/>
              <a:cs typeface="Oswald Bold"/>
            </a:endParaRPr>
          </a:p>
        </p:txBody>
      </p:sp>
      <p:cxnSp>
        <p:nvCxnSpPr>
          <p:cNvPr id="27" name="Straight Arrow Connector 26"/>
          <p:cNvCxnSpPr>
            <a:endCxn id="29" idx="2"/>
          </p:cNvCxnSpPr>
          <p:nvPr/>
        </p:nvCxnSpPr>
        <p:spPr>
          <a:xfrm flipV="1">
            <a:off x="3737811" y="5588811"/>
            <a:ext cx="1129184" cy="459063"/>
          </a:xfrm>
          <a:prstGeom prst="straightConnector1">
            <a:avLst/>
          </a:prstGeom>
          <a:ln w="38100" cmpd="sng">
            <a:solidFill>
              <a:srgbClr val="33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866995" y="5425313"/>
            <a:ext cx="358372" cy="326996"/>
          </a:xfrm>
          <a:prstGeom prst="ellipse">
            <a:avLst/>
          </a:prstGeom>
          <a:noFill/>
          <a:ln w="38100" cmpd="sng">
            <a:solidFill>
              <a:srgbClr val="33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732102" y="5438823"/>
            <a:ext cx="326070" cy="362016"/>
          </a:xfrm>
          <a:prstGeom prst="ellipse">
            <a:avLst/>
          </a:prstGeom>
          <a:noFill/>
          <a:ln w="38100" cmpd="sng"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584230" y="4595217"/>
            <a:ext cx="350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8000"/>
                </a:solidFill>
                <a:latin typeface="Oswald Bold"/>
                <a:cs typeface="Oswald Bold"/>
              </a:rPr>
              <a:t>Bestätigen</a:t>
            </a:r>
            <a:endParaRPr lang="en-US" sz="2400" dirty="0" smtClean="0">
              <a:solidFill>
                <a:srgbClr val="FF8000"/>
              </a:solidFill>
              <a:latin typeface="Oswald Bold"/>
              <a:cs typeface="Oswald Bold"/>
            </a:endParaRPr>
          </a:p>
        </p:txBody>
      </p:sp>
      <p:cxnSp>
        <p:nvCxnSpPr>
          <p:cNvPr id="34" name="Straight Arrow Connector 33"/>
          <p:cNvCxnSpPr>
            <a:endCxn id="30" idx="7"/>
          </p:cNvCxnSpPr>
          <p:nvPr/>
        </p:nvCxnSpPr>
        <p:spPr>
          <a:xfrm flipH="1">
            <a:off x="7010420" y="5048526"/>
            <a:ext cx="1046717" cy="443313"/>
          </a:xfrm>
          <a:prstGeom prst="straightConnector1">
            <a:avLst/>
          </a:prstGeom>
          <a:ln>
            <a:solidFill>
              <a:srgbClr val="FF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720245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7354</TotalTime>
  <Words>1009</Words>
  <Application>Microsoft Macintosh PowerPoint</Application>
  <PresentationFormat>On-screen Show (4:3)</PresentationFormat>
  <Paragraphs>111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Lobster 1.4</vt:lpstr>
      <vt:lpstr>Open Sans Condensed</vt:lpstr>
      <vt:lpstr>Oswald Bold</vt:lpstr>
      <vt:lpstr>Oswald Regular</vt:lpstr>
      <vt:lpstr> Black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Translational Neuromodeling Unit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 Paliwal</dc:creator>
  <cp:lastModifiedBy>Saee Paliwal</cp:lastModifiedBy>
  <cp:revision>137</cp:revision>
  <dcterms:created xsi:type="dcterms:W3CDTF">2015-07-31T09:20:14Z</dcterms:created>
  <dcterms:modified xsi:type="dcterms:W3CDTF">2016-04-18T08:36:56Z</dcterms:modified>
</cp:coreProperties>
</file>